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2" r:id="rId65"/>
    <p:sldId id="323" r:id="rId66"/>
    <p:sldId id="321"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8" r:id="rId81"/>
    <p:sldId id="339" r:id="rId82"/>
    <p:sldId id="337" r:id="rId83"/>
    <p:sldId id="340" r:id="rId84"/>
    <p:sldId id="341" r:id="rId85"/>
    <p:sldId id="342" r:id="rId86"/>
    <p:sldId id="343" r:id="rId87"/>
    <p:sldId id="344"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90" autoAdjust="0"/>
  </p:normalViewPr>
  <p:slideViewPr>
    <p:cSldViewPr>
      <p:cViewPr>
        <p:scale>
          <a:sx n="87" d="100"/>
          <a:sy n="87" d="100"/>
        </p:scale>
        <p:origin x="-876"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8D031-8531-4B86-B214-9169416E1AFB}" type="datetimeFigureOut">
              <a:rPr lang="en-US" smtClean="0"/>
              <a:pPr/>
              <a:t>9/1/2021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93E3D-3438-4761-8827-39C9484744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D018E7-831E-42A6-A64B-0399E1DAD71B}" type="datetimeFigureOut">
              <a:rPr lang="en-US" smtClean="0"/>
              <a:pPr/>
              <a:t>9/1/2021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01A8638-9D0F-4575-BF7D-0F8D4B39DE6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D018E7-831E-42A6-A64B-0399E1DAD71B}"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D018E7-831E-42A6-A64B-0399E1DAD71B}"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D018E7-831E-42A6-A64B-0399E1DAD71B}"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D018E7-831E-42A6-A64B-0399E1DAD71B}"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8638-9D0F-4575-BF7D-0F8D4B39DE6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D018E7-831E-42A6-A64B-0399E1DAD71B}"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D018E7-831E-42A6-A64B-0399E1DAD71B}"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D018E7-831E-42A6-A64B-0399E1DAD71B}"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018E7-831E-42A6-A64B-0399E1DAD71B}"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D018E7-831E-42A6-A64B-0399E1DAD71B}"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8638-9D0F-4575-BF7D-0F8D4B39D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D018E7-831E-42A6-A64B-0399E1DAD71B}"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01A8638-9D0F-4575-BF7D-0F8D4B39DE6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D018E7-831E-42A6-A64B-0399E1DAD71B}" type="datetimeFigureOut">
              <a:rPr lang="en-US" smtClean="0"/>
              <a:pPr/>
              <a:t>9/1/2021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01A8638-9D0F-4575-BF7D-0F8D4B39DE6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www.brighthubengineering.com/engineering/mechanical/articles/15777.aspx" TargetMode="External"/><Relationship Id="rId13" Type="http://schemas.openxmlformats.org/officeDocument/2006/relationships/hyperlink" Target="https://www.brighthubengineering.com/engineering/mechanical/articles/5030.aspx" TargetMode="External"/><Relationship Id="rId3" Type="http://schemas.openxmlformats.org/officeDocument/2006/relationships/hyperlink" Target="https://www.brighthubengineering.com/engineering/mechanical/articles/3822.aspx" TargetMode="External"/><Relationship Id="rId7" Type="http://schemas.openxmlformats.org/officeDocument/2006/relationships/hyperlink" Target="https://www.brighthubengineering.com/engineering/mechanical/articles/857.aspx" TargetMode="External"/><Relationship Id="rId12" Type="http://schemas.openxmlformats.org/officeDocument/2006/relationships/hyperlink" Target="https://www.brighthubengineering.com/engineering/mechanical/articles/7827.aspx" TargetMode="External"/><Relationship Id="rId17" Type="http://schemas.openxmlformats.org/officeDocument/2006/relationships/hyperlink" Target="https://www.brighthubengineering.com/engineering/mechanical/articles/5029.aspx" TargetMode="External"/><Relationship Id="rId2" Type="http://schemas.openxmlformats.org/officeDocument/2006/relationships/hyperlink" Target="https://www.brighthubengineering.com/engineering/mechanical/articles/3312.aspx" TargetMode="External"/><Relationship Id="rId16" Type="http://schemas.openxmlformats.org/officeDocument/2006/relationships/hyperlink" Target="https://www.brighthubengineering.com/engineering/mechanical/articles/36719.aspx" TargetMode="External"/><Relationship Id="rId1" Type="http://schemas.openxmlformats.org/officeDocument/2006/relationships/slideLayout" Target="../slideLayouts/slideLayout7.xml"/><Relationship Id="rId6" Type="http://schemas.openxmlformats.org/officeDocument/2006/relationships/hyperlink" Target="https://www.brighthubengineering.com/engineering/mechanical/articles/855.aspx" TargetMode="External"/><Relationship Id="rId11" Type="http://schemas.openxmlformats.org/officeDocument/2006/relationships/hyperlink" Target="https://www.brighthubengineering.com/engineering/mechanical/articles/2329.aspx" TargetMode="External"/><Relationship Id="rId5" Type="http://schemas.openxmlformats.org/officeDocument/2006/relationships/hyperlink" Target="https://www.brighthubengineering.com/engineering/mechanical/articles/4130.aspx" TargetMode="External"/><Relationship Id="rId15" Type="http://schemas.openxmlformats.org/officeDocument/2006/relationships/hyperlink" Target="https://www.brighthubengineering.com/engineering/mechanical/articles/33410.aspx" TargetMode="External"/><Relationship Id="rId10" Type="http://schemas.openxmlformats.org/officeDocument/2006/relationships/hyperlink" Target="https://www.brighthubengineering.com/engineering/mechanical/articles/18082.aspx" TargetMode="External"/><Relationship Id="rId4" Type="http://schemas.openxmlformats.org/officeDocument/2006/relationships/hyperlink" Target="https://www.brighthubengineering.com/engineering/mechanical/articles/1537.aspx" TargetMode="External"/><Relationship Id="rId9" Type="http://schemas.openxmlformats.org/officeDocument/2006/relationships/hyperlink" Target="https://www.brighthubengineering.com/engineering/mechanical/articles/5231.aspx" TargetMode="External"/><Relationship Id="rId14" Type="http://schemas.openxmlformats.org/officeDocument/2006/relationships/hyperlink" Target="https://www.brighthub.com/environment/science-environmental/articles/37024.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sciencedirect.com/topics/engineering/scroll-compressors" TargetMode="External"/><Relationship Id="rId2" Type="http://schemas.openxmlformats.org/officeDocument/2006/relationships/hyperlink" Target="https://www.linquip.com/blog/reciprocating-compressor/" TargetMode="External"/><Relationship Id="rId1" Type="http://schemas.openxmlformats.org/officeDocument/2006/relationships/slideLayout" Target="../slideLayouts/slideLayout7.xml"/><Relationship Id="rId4" Type="http://schemas.openxmlformats.org/officeDocument/2006/relationships/hyperlink" Target="https://www.sciencedirect.com/topics/engineering/rotary-compressor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superradiatorcoils.com/products/coils" TargetMode="External"/><Relationship Id="rId2" Type="http://schemas.openxmlformats.org/officeDocument/2006/relationships/hyperlink" Target="https://www.superradiatorcoils.com/products/coils/condenser-coils"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www.superradiatorcoils.com/research-and-development/tube-side-refrigerant-lab"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perradiatorcoils.com/contact-us" TargetMode="External"/><Relationship Id="rId2" Type="http://schemas.openxmlformats.org/officeDocument/2006/relationships/hyperlink" Target="https://www.superradiatorcoils.com/blog/low-temp-heat-exchanger-material-and-design-options"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search?q=What+is+the+turning+process?&amp;bih=568&amp;biw=1366&amp;rlz=1C1CHBD_enIN890IN891&amp;hl=en&amp;tbm=isch&amp;source=iu&amp;ictx=1&amp;fir=szLb8DXKlqHKqM,jxtrJI4vjSHmMM,_&amp;vet=1&amp;usg=AI4_-kS7weUn2u2S3Bak-EBRGhmhGYyecw&amp;sa=X&amp;ved=2ahUKEwjhr9jV19ryAhVg63MBHdWaDy8Q9QF6BAgJEA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www.thomasnet.com/products/castings-11421203-1.html"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thomasnet.com/products/motor-engine-castings-12090601-1.html" TargetMode="External"/><Relationship Id="rId2" Type="http://schemas.openxmlformats.org/officeDocument/2006/relationships/hyperlink" Target="https://www.thomasnet.com/products/sand-castings-12521209-1.html"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www.thomasnet.com/products/sand-castings-12521209-1.html"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www.thomasnet.com/products/investment-castings-12260402-1.html"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www.thomasnet.com/products/plaster-mold-process-castings-12421202-1.html"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thomasnet.com/products/zinc-die-castings-11809001-1.html" TargetMode="External"/><Relationship Id="rId2" Type="http://schemas.openxmlformats.org/officeDocument/2006/relationships/hyperlink" Target="https://www.thomasnet.com/products/die-castings-11790201-1.html" TargetMode="External"/><Relationship Id="rId1" Type="http://schemas.openxmlformats.org/officeDocument/2006/relationships/slideLayout" Target="../slideLayouts/slideLayout7.xml"/><Relationship Id="rId4" Type="http://schemas.openxmlformats.org/officeDocument/2006/relationships/hyperlink" Target="https://www.thomasnet.com/articles/custom-manufacturing-fabricating/die-casting-types/"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www.thomasnet.com/products/centrifugally-cast-castings-11700200-1.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90800"/>
            <a:ext cx="7851648" cy="1295400"/>
          </a:xfrm>
        </p:spPr>
        <p:txBody>
          <a:bodyPr>
            <a:normAutofit/>
          </a:bodyPr>
          <a:lstStyle/>
          <a:p>
            <a:endParaRPr lang="en-US" dirty="0"/>
          </a:p>
        </p:txBody>
      </p:sp>
      <p:sp>
        <p:nvSpPr>
          <p:cNvPr id="3" name="Subtitle 2"/>
          <p:cNvSpPr>
            <a:spLocks noGrp="1"/>
          </p:cNvSpPr>
          <p:nvPr>
            <p:ph type="subTitle" idx="1"/>
          </p:nvPr>
        </p:nvSpPr>
        <p:spPr>
          <a:xfrm>
            <a:off x="381000" y="3886200"/>
            <a:ext cx="8534400" cy="1752600"/>
          </a:xfrm>
        </p:spPr>
        <p:style>
          <a:lnRef idx="0">
            <a:schemeClr val="dk1"/>
          </a:lnRef>
          <a:fillRef idx="3">
            <a:schemeClr val="dk1"/>
          </a:fillRef>
          <a:effectRef idx="3">
            <a:schemeClr val="dk1"/>
          </a:effectRef>
          <a:fontRef idx="minor">
            <a:schemeClr val="lt1"/>
          </a:fontRef>
        </p:style>
        <p:txBody>
          <a:bodyPr>
            <a:normAutofit/>
          </a:bodyPr>
          <a:lstStyle/>
          <a:p>
            <a:pPr algn="ctr"/>
            <a:r>
              <a:rPr lang="en-US"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By</a:t>
            </a:r>
          </a:p>
          <a:p>
            <a:pPr algn="ctr"/>
            <a:r>
              <a:rPr lang="en-US" sz="36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Er.SISIRA</a:t>
            </a:r>
            <a:r>
              <a:rPr lang="en-US" sz="36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KUMAR JAGADEV</a:t>
            </a:r>
          </a:p>
          <a:p>
            <a:pPr algn="ctr"/>
            <a:r>
              <a:rPr lang="en-US" sz="1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a:t>
            </a:r>
            <a:r>
              <a:rPr lang="en-US" sz="1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B.Tech</a:t>
            </a:r>
            <a:r>
              <a:rPr lang="en-US" sz="1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in Mechanical Engineering from SOPHITORIUM ENGINEERING COLLEGE &amp; </a:t>
            </a:r>
            <a:r>
              <a:rPr lang="en-US" sz="1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M.Teh</a:t>
            </a:r>
            <a:r>
              <a:rPr lang="en-US" sz="1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en-US" sz="1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CUTM,Jatni</a:t>
            </a:r>
            <a:r>
              <a:rPr lang="en-US" sz="1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p>
          <a:p>
            <a:endParaRPr lang="en-US" dirty="0"/>
          </a:p>
        </p:txBody>
      </p:sp>
      <p:sp>
        <p:nvSpPr>
          <p:cNvPr id="4" name="Rectangle 3"/>
          <p:cNvSpPr/>
          <p:nvPr/>
        </p:nvSpPr>
        <p:spPr>
          <a:xfrm>
            <a:off x="1511194" y="152401"/>
            <a:ext cx="6121612" cy="2585323"/>
          </a:xfrm>
          <a:prstGeom prst="rect">
            <a:avLst/>
          </a:prstGeom>
          <a:solidFill>
            <a:schemeClr val="accent2">
              <a:lumMod val="60000"/>
              <a:lumOff val="40000"/>
            </a:schemeClr>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BASICS OF MECHANICAL ENGINEERING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Picture 4" descr="unnamed.png"/>
          <p:cNvPicPr>
            <a:picLocks noChangeAspect="1"/>
          </p:cNvPicPr>
          <p:nvPr/>
        </p:nvPicPr>
        <p:blipFill>
          <a:blip r:embed="rId2"/>
          <a:stretch>
            <a:fillRect/>
          </a:stretch>
        </p:blipFill>
        <p:spPr>
          <a:xfrm>
            <a:off x="533400" y="2667000"/>
            <a:ext cx="7848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0"/>
            <a:ext cx="8077200" cy="5262979"/>
          </a:xfrm>
          <a:prstGeom prst="rect">
            <a:avLst/>
          </a:prstGeom>
        </p:spPr>
        <p:txBody>
          <a:bodyPr wrap="square">
            <a:spAutoFit/>
          </a:bodyPr>
          <a:lstStyle/>
          <a:p>
            <a:pPr lvl="0" algn="just" fontAlgn="base">
              <a:spcBef>
                <a:spcPct val="0"/>
              </a:spcBef>
              <a:spcAft>
                <a:spcPct val="0"/>
              </a:spcAft>
              <a:tabLst>
                <a:tab pos="596900" algn="l"/>
              </a:tabLst>
            </a:pPr>
            <a:r>
              <a:rPr lang="en-US" sz="2400" b="1" dirty="0" smtClean="0">
                <a:ea typeface="Calibri" pitchFamily="34" charset="0"/>
                <a:cs typeface="Arial" pitchFamily="34" charset="0"/>
              </a:rPr>
              <a:t>Macroscopic Approach:</a:t>
            </a:r>
          </a:p>
          <a:p>
            <a:pPr lvl="0" algn="just" eaLnBrk="0" fontAlgn="base" hangingPunct="0">
              <a:spcBef>
                <a:spcPct val="0"/>
              </a:spcBef>
              <a:spcAft>
                <a:spcPct val="0"/>
              </a:spcAft>
              <a:buFontTx/>
              <a:buChar char="•"/>
              <a:tabLst>
                <a:tab pos="596900" algn="l"/>
              </a:tabLst>
            </a:pPr>
            <a:r>
              <a:rPr lang="en-US" sz="2400" dirty="0" smtClean="0">
                <a:ea typeface="Calibri" pitchFamily="34" charset="0"/>
                <a:cs typeface="Arial" pitchFamily="34" charset="0"/>
              </a:rPr>
              <a:t>In this approach a certain quantity of matter is considered without taking into account the events occurring at molecular level. In other words this approach to thermodynamics is concerned with gross or overall behavior. This is known as classical thermodynamics.</a:t>
            </a:r>
            <a:endParaRPr lang="en-US" sz="1200" dirty="0" smtClean="0">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ea typeface="Calibri" pitchFamily="34" charset="0"/>
                <a:cs typeface="Arial" pitchFamily="34" charset="0"/>
              </a:rPr>
              <a:t>The analysis of macroscopic system requires simple mathematical formula.</a:t>
            </a:r>
            <a:endParaRPr lang="en-US" sz="1200" dirty="0" smtClean="0">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ea typeface="Calibri" pitchFamily="34" charset="0"/>
                <a:cs typeface="Arial" pitchFamily="34" charset="0"/>
              </a:rPr>
              <a:t>The value of the properties of the system are their average values. For examples consider a sample of gas in a closed container. The pressure of the gas is the average value of the pressure exerted by millions of individual molecules.</a:t>
            </a:r>
            <a:endParaRPr lang="en-US" sz="1200" dirty="0" smtClean="0">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ea typeface="Calibri" pitchFamily="34" charset="0"/>
                <a:cs typeface="Arial" pitchFamily="34" charset="0"/>
              </a:rPr>
              <a:t>In order to describe a system only a few properties are needed.</a:t>
            </a:r>
            <a:endParaRPr lang="en-US" sz="3600" dirty="0" smtClean="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90305e25b18511c945c474508ca113b--engine-block-thank-you-cards.jpg"/>
          <p:cNvPicPr>
            <a:picLocks noChangeAspect="1"/>
          </p:cNvPicPr>
          <p:nvPr/>
        </p:nvPicPr>
        <p:blipFill>
          <a:blip r:embed="rId2"/>
          <a:stretch>
            <a:fillRect/>
          </a:stretch>
        </p:blipFill>
        <p:spPr>
          <a:xfrm>
            <a:off x="990600" y="1371600"/>
            <a:ext cx="6934200" cy="42671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799" y="381000"/>
          <a:ext cx="8534400" cy="6019799"/>
        </p:xfrm>
        <a:graphic>
          <a:graphicData uri="http://schemas.openxmlformats.org/drawingml/2006/table">
            <a:tbl>
              <a:tblPr/>
              <a:tblGrid>
                <a:gridCol w="950818"/>
                <a:gridCol w="3752572"/>
                <a:gridCol w="3831010"/>
              </a:tblGrid>
              <a:tr h="579268">
                <a:tc>
                  <a:txBody>
                    <a:bodyPr/>
                    <a:lstStyle/>
                    <a:p>
                      <a:pPr marL="0" marR="160655" algn="r">
                        <a:spcBef>
                          <a:spcPts val="965"/>
                        </a:spcBef>
                        <a:spcAft>
                          <a:spcPts val="0"/>
                        </a:spcAft>
                      </a:pPr>
                      <a:r>
                        <a:rPr lang="en-US" sz="2400" b="1" dirty="0" err="1">
                          <a:latin typeface="Calibri"/>
                          <a:ea typeface="Calibri"/>
                          <a:cs typeface="Times New Roman"/>
                        </a:rPr>
                        <a:t>S.No</a:t>
                      </a:r>
                      <a:endParaRPr lang="en-US" sz="1800" b="1"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marR="0">
                        <a:spcBef>
                          <a:spcPts val="965"/>
                        </a:spcBef>
                        <a:spcAft>
                          <a:spcPts val="0"/>
                        </a:spcAft>
                      </a:pPr>
                      <a:r>
                        <a:rPr lang="en-US" sz="2400" b="1" dirty="0">
                          <a:latin typeface="Calibri"/>
                          <a:ea typeface="Calibri"/>
                          <a:cs typeface="Times New Roman"/>
                        </a:rPr>
                        <a:t>Macroscopic</a:t>
                      </a:r>
                      <a:r>
                        <a:rPr lang="en-US" sz="2400" b="1" spc="-25" dirty="0">
                          <a:latin typeface="Calibri"/>
                          <a:ea typeface="Calibri"/>
                          <a:cs typeface="Times New Roman"/>
                        </a:rPr>
                        <a:t> </a:t>
                      </a:r>
                      <a:r>
                        <a:rPr lang="en-US" sz="2400" b="1" dirty="0">
                          <a:latin typeface="Calibri"/>
                          <a:ea typeface="Calibri"/>
                          <a:cs typeface="Times New Roman"/>
                        </a:rPr>
                        <a:t>Approach</a:t>
                      </a:r>
                      <a:endParaRPr lang="en-US" sz="1800" b="1"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89940" marR="0">
                        <a:spcBef>
                          <a:spcPts val="965"/>
                        </a:spcBef>
                        <a:spcAft>
                          <a:spcPts val="0"/>
                        </a:spcAft>
                      </a:pPr>
                      <a:r>
                        <a:rPr lang="en-US" sz="2400" b="1" dirty="0">
                          <a:latin typeface="Calibri"/>
                          <a:ea typeface="Calibri"/>
                          <a:cs typeface="Times New Roman"/>
                        </a:rPr>
                        <a:t>Microscopic</a:t>
                      </a:r>
                      <a:r>
                        <a:rPr lang="en-US" sz="2400" b="1" spc="-30" dirty="0">
                          <a:latin typeface="Calibri"/>
                          <a:ea typeface="Calibri"/>
                          <a:cs typeface="Times New Roman"/>
                        </a:rPr>
                        <a:t> </a:t>
                      </a:r>
                      <a:r>
                        <a:rPr lang="en-US" sz="2400" b="1" dirty="0">
                          <a:latin typeface="Calibri"/>
                          <a:ea typeface="Calibri"/>
                          <a:cs typeface="Times New Roman"/>
                        </a:rPr>
                        <a:t>Approach</a:t>
                      </a:r>
                      <a:endParaRPr lang="en-US" sz="1800" b="1"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240">
                <a:tc>
                  <a:txBody>
                    <a:bodyPr/>
                    <a:lstStyle/>
                    <a:p>
                      <a:pPr marL="0" marR="0" algn="ctr">
                        <a:spcBef>
                          <a:spcPts val="0"/>
                        </a:spcBef>
                        <a:spcAft>
                          <a:spcPts val="0"/>
                        </a:spcAft>
                      </a:pPr>
                      <a:endParaRPr lang="en-US" sz="1100" dirty="0">
                        <a:solidFill>
                          <a:srgbClr val="002060"/>
                        </a:solidFill>
                        <a:latin typeface="Calibri"/>
                        <a:ea typeface="Calibri"/>
                        <a:cs typeface="Times New Roman"/>
                      </a:endParaRPr>
                    </a:p>
                    <a:p>
                      <a:pPr marL="0" marR="175895" algn="ctr">
                        <a:spcBef>
                          <a:spcPts val="5"/>
                        </a:spcBef>
                        <a:spcAft>
                          <a:spcPts val="0"/>
                        </a:spcAft>
                      </a:pPr>
                      <a:r>
                        <a:rPr lang="en-US" sz="1100" dirty="0">
                          <a:solidFill>
                            <a:srgbClr val="002060"/>
                          </a:solidFill>
                          <a:latin typeface="Calibri"/>
                          <a:ea typeface="Calibri"/>
                          <a:cs typeface="Times New Roman"/>
                        </a:rPr>
                        <a:t>1</a:t>
                      </a:r>
                      <a:endParaRPr lang="en-US" sz="1000"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59055" algn="ctr">
                        <a:spcBef>
                          <a:spcPts val="5"/>
                        </a:spcBef>
                        <a:spcAft>
                          <a:spcPts val="0"/>
                        </a:spcAft>
                      </a:pPr>
                      <a:r>
                        <a:rPr lang="en-US" sz="1600" b="1" dirty="0">
                          <a:solidFill>
                            <a:srgbClr val="002060"/>
                          </a:solidFill>
                          <a:latin typeface="Calibri"/>
                          <a:ea typeface="Calibri"/>
                          <a:cs typeface="Times New Roman"/>
                        </a:rPr>
                        <a:t>In this approach a certain quantity of</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matter</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is</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considered</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without</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taking</a:t>
                      </a:r>
                      <a:r>
                        <a:rPr lang="en-US" sz="1600" b="1" spc="-26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into account the events occurring at</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molecular</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level.</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6515" algn="ctr">
                        <a:spcBef>
                          <a:spcPts val="5"/>
                        </a:spcBef>
                        <a:spcAft>
                          <a:spcPts val="0"/>
                        </a:spcAft>
                        <a:tabLst>
                          <a:tab pos="437515" algn="l"/>
                          <a:tab pos="1000760" algn="l"/>
                          <a:tab pos="1232535" algn="l"/>
                          <a:tab pos="2051685" algn="l"/>
                          <a:tab pos="2319655" algn="l"/>
                        </a:tabLst>
                      </a:pPr>
                      <a:r>
                        <a:rPr lang="en-US" sz="1600" b="1">
                          <a:solidFill>
                            <a:srgbClr val="002060"/>
                          </a:solidFill>
                          <a:latin typeface="Calibri"/>
                          <a:ea typeface="Calibri"/>
                          <a:cs typeface="Times New Roman"/>
                        </a:rPr>
                        <a:t>The	matter	is	considered	to	be</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comprised</a:t>
                      </a:r>
                      <a:r>
                        <a:rPr lang="en-US" sz="1600" b="1" spc="240">
                          <a:solidFill>
                            <a:srgbClr val="002060"/>
                          </a:solidFill>
                          <a:latin typeface="Calibri"/>
                          <a:ea typeface="Calibri"/>
                          <a:cs typeface="Times New Roman"/>
                        </a:rPr>
                        <a:t> </a:t>
                      </a:r>
                      <a:r>
                        <a:rPr lang="en-US" sz="1600" b="1">
                          <a:solidFill>
                            <a:srgbClr val="002060"/>
                          </a:solidFill>
                          <a:latin typeface="Calibri"/>
                          <a:ea typeface="Calibri"/>
                          <a:cs typeface="Times New Roman"/>
                        </a:rPr>
                        <a:t>of</a:t>
                      </a:r>
                      <a:r>
                        <a:rPr lang="en-US" sz="1600" b="1" spc="240">
                          <a:solidFill>
                            <a:srgbClr val="002060"/>
                          </a:solidFill>
                          <a:latin typeface="Calibri"/>
                          <a:ea typeface="Calibri"/>
                          <a:cs typeface="Times New Roman"/>
                        </a:rPr>
                        <a:t> </a:t>
                      </a:r>
                      <a:r>
                        <a:rPr lang="en-US" sz="1600" b="1">
                          <a:solidFill>
                            <a:srgbClr val="002060"/>
                          </a:solidFill>
                          <a:latin typeface="Calibri"/>
                          <a:ea typeface="Calibri"/>
                          <a:cs typeface="Times New Roman"/>
                        </a:rPr>
                        <a:t>a</a:t>
                      </a:r>
                      <a:r>
                        <a:rPr lang="en-US" sz="1600" b="1" spc="240">
                          <a:solidFill>
                            <a:srgbClr val="002060"/>
                          </a:solidFill>
                          <a:latin typeface="Calibri"/>
                          <a:ea typeface="Calibri"/>
                          <a:cs typeface="Times New Roman"/>
                        </a:rPr>
                        <a:t> </a:t>
                      </a:r>
                      <a:r>
                        <a:rPr lang="en-US" sz="1600" b="1">
                          <a:solidFill>
                            <a:srgbClr val="002060"/>
                          </a:solidFill>
                          <a:latin typeface="Calibri"/>
                          <a:ea typeface="Calibri"/>
                          <a:cs typeface="Times New Roman"/>
                        </a:rPr>
                        <a:t>large</a:t>
                      </a:r>
                      <a:r>
                        <a:rPr lang="en-US" sz="1600" b="1" spc="250">
                          <a:solidFill>
                            <a:srgbClr val="002060"/>
                          </a:solidFill>
                          <a:latin typeface="Calibri"/>
                          <a:ea typeface="Calibri"/>
                          <a:cs typeface="Times New Roman"/>
                        </a:rPr>
                        <a:t> </a:t>
                      </a:r>
                      <a:r>
                        <a:rPr lang="en-US" sz="1600" b="1">
                          <a:solidFill>
                            <a:srgbClr val="002060"/>
                          </a:solidFill>
                          <a:latin typeface="Calibri"/>
                          <a:ea typeface="Calibri"/>
                          <a:cs typeface="Times New Roman"/>
                        </a:rPr>
                        <a:t>number</a:t>
                      </a:r>
                      <a:r>
                        <a:rPr lang="en-US" sz="1600" b="1" spc="245">
                          <a:solidFill>
                            <a:srgbClr val="002060"/>
                          </a:solidFill>
                          <a:latin typeface="Calibri"/>
                          <a:ea typeface="Calibri"/>
                          <a:cs typeface="Times New Roman"/>
                        </a:rPr>
                        <a:t> </a:t>
                      </a:r>
                      <a:r>
                        <a:rPr lang="en-US" sz="1600" b="1">
                          <a:solidFill>
                            <a:srgbClr val="002060"/>
                          </a:solidFill>
                          <a:latin typeface="Calibri"/>
                          <a:ea typeface="Calibri"/>
                          <a:cs typeface="Times New Roman"/>
                        </a:rPr>
                        <a:t>of</a:t>
                      </a:r>
                      <a:r>
                        <a:rPr lang="en-US" sz="1600" b="1" spc="240">
                          <a:solidFill>
                            <a:srgbClr val="002060"/>
                          </a:solidFill>
                          <a:latin typeface="Calibri"/>
                          <a:ea typeface="Calibri"/>
                          <a:cs typeface="Times New Roman"/>
                        </a:rPr>
                        <a:t> </a:t>
                      </a:r>
                      <a:r>
                        <a:rPr lang="en-US" sz="1600" b="1">
                          <a:solidFill>
                            <a:srgbClr val="002060"/>
                          </a:solidFill>
                          <a:latin typeface="Calibri"/>
                          <a:ea typeface="Calibri"/>
                          <a:cs typeface="Times New Roman"/>
                        </a:rPr>
                        <a:t>tiny</a:t>
                      </a:r>
                      <a:r>
                        <a:rPr lang="en-US" sz="1600" b="1" spc="-255">
                          <a:solidFill>
                            <a:srgbClr val="002060"/>
                          </a:solidFill>
                          <a:latin typeface="Calibri"/>
                          <a:ea typeface="Calibri"/>
                          <a:cs typeface="Times New Roman"/>
                        </a:rPr>
                        <a:t> </a:t>
                      </a:r>
                      <a:r>
                        <a:rPr lang="en-US" sz="1600" b="1">
                          <a:solidFill>
                            <a:srgbClr val="002060"/>
                          </a:solidFill>
                          <a:latin typeface="Calibri"/>
                          <a:ea typeface="Calibri"/>
                          <a:cs typeface="Times New Roman"/>
                        </a:rPr>
                        <a:t>particles</a:t>
                      </a:r>
                      <a:r>
                        <a:rPr lang="en-US" sz="1600" b="1" spc="20">
                          <a:solidFill>
                            <a:srgbClr val="002060"/>
                          </a:solidFill>
                          <a:latin typeface="Calibri"/>
                          <a:ea typeface="Calibri"/>
                          <a:cs typeface="Times New Roman"/>
                        </a:rPr>
                        <a:t> </a:t>
                      </a:r>
                      <a:r>
                        <a:rPr lang="en-US" sz="1600" b="1">
                          <a:solidFill>
                            <a:srgbClr val="002060"/>
                          </a:solidFill>
                          <a:latin typeface="Calibri"/>
                          <a:ea typeface="Calibri"/>
                          <a:cs typeface="Times New Roman"/>
                        </a:rPr>
                        <a:t>known</a:t>
                      </a:r>
                      <a:r>
                        <a:rPr lang="en-US" sz="1600" b="1" spc="35">
                          <a:solidFill>
                            <a:srgbClr val="002060"/>
                          </a:solidFill>
                          <a:latin typeface="Calibri"/>
                          <a:ea typeface="Calibri"/>
                          <a:cs typeface="Times New Roman"/>
                        </a:rPr>
                        <a:t> </a:t>
                      </a:r>
                      <a:r>
                        <a:rPr lang="en-US" sz="1600" b="1">
                          <a:solidFill>
                            <a:srgbClr val="002060"/>
                          </a:solidFill>
                          <a:latin typeface="Calibri"/>
                          <a:ea typeface="Calibri"/>
                          <a:cs typeface="Times New Roman"/>
                        </a:rPr>
                        <a:t>as</a:t>
                      </a:r>
                      <a:r>
                        <a:rPr lang="en-US" sz="1600" b="1" spc="20">
                          <a:solidFill>
                            <a:srgbClr val="002060"/>
                          </a:solidFill>
                          <a:latin typeface="Calibri"/>
                          <a:ea typeface="Calibri"/>
                          <a:cs typeface="Times New Roman"/>
                        </a:rPr>
                        <a:t> </a:t>
                      </a:r>
                      <a:r>
                        <a:rPr lang="en-US" sz="1600" b="1">
                          <a:solidFill>
                            <a:srgbClr val="002060"/>
                          </a:solidFill>
                          <a:latin typeface="Calibri"/>
                          <a:ea typeface="Calibri"/>
                          <a:cs typeface="Times New Roman"/>
                        </a:rPr>
                        <a:t>molecules,</a:t>
                      </a:r>
                      <a:r>
                        <a:rPr lang="en-US" sz="1600" b="1" spc="35">
                          <a:solidFill>
                            <a:srgbClr val="002060"/>
                          </a:solidFill>
                          <a:latin typeface="Calibri"/>
                          <a:ea typeface="Calibri"/>
                          <a:cs typeface="Times New Roman"/>
                        </a:rPr>
                        <a:t> </a:t>
                      </a:r>
                      <a:r>
                        <a:rPr lang="en-US" sz="1600" b="1">
                          <a:solidFill>
                            <a:srgbClr val="002060"/>
                          </a:solidFill>
                          <a:latin typeface="Calibri"/>
                          <a:ea typeface="Calibri"/>
                          <a:cs typeface="Times New Roman"/>
                        </a:rPr>
                        <a:t>which</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moves</a:t>
                      </a:r>
                      <a:r>
                        <a:rPr lang="en-US" sz="1600" b="1" spc="145">
                          <a:solidFill>
                            <a:srgbClr val="002060"/>
                          </a:solidFill>
                          <a:latin typeface="Calibri"/>
                          <a:ea typeface="Calibri"/>
                          <a:cs typeface="Times New Roman"/>
                        </a:rPr>
                        <a:t> </a:t>
                      </a:r>
                      <a:r>
                        <a:rPr lang="en-US" sz="1600" b="1">
                          <a:solidFill>
                            <a:srgbClr val="002060"/>
                          </a:solidFill>
                          <a:latin typeface="Calibri"/>
                          <a:ea typeface="Calibri"/>
                          <a:cs typeface="Times New Roman"/>
                        </a:rPr>
                        <a:t>randomly</a:t>
                      </a:r>
                      <a:r>
                        <a:rPr lang="en-US" sz="1600" b="1" spc="140">
                          <a:solidFill>
                            <a:srgbClr val="002060"/>
                          </a:solidFill>
                          <a:latin typeface="Calibri"/>
                          <a:ea typeface="Calibri"/>
                          <a:cs typeface="Times New Roman"/>
                        </a:rPr>
                        <a:t> </a:t>
                      </a:r>
                      <a:r>
                        <a:rPr lang="en-US" sz="1600" b="1">
                          <a:solidFill>
                            <a:srgbClr val="002060"/>
                          </a:solidFill>
                          <a:latin typeface="Calibri"/>
                          <a:ea typeface="Calibri"/>
                          <a:cs typeface="Times New Roman"/>
                        </a:rPr>
                        <a:t>in</a:t>
                      </a:r>
                      <a:r>
                        <a:rPr lang="en-US" sz="1600" b="1" spc="150">
                          <a:solidFill>
                            <a:srgbClr val="002060"/>
                          </a:solidFill>
                          <a:latin typeface="Calibri"/>
                          <a:ea typeface="Calibri"/>
                          <a:cs typeface="Times New Roman"/>
                        </a:rPr>
                        <a:t> </a:t>
                      </a:r>
                      <a:r>
                        <a:rPr lang="en-US" sz="1600" b="1">
                          <a:solidFill>
                            <a:srgbClr val="002060"/>
                          </a:solidFill>
                          <a:latin typeface="Calibri"/>
                          <a:ea typeface="Calibri"/>
                          <a:cs typeface="Times New Roman"/>
                        </a:rPr>
                        <a:t>chaotic</a:t>
                      </a:r>
                      <a:r>
                        <a:rPr lang="en-US" sz="1600" b="1" spc="140">
                          <a:solidFill>
                            <a:srgbClr val="002060"/>
                          </a:solidFill>
                          <a:latin typeface="Calibri"/>
                          <a:ea typeface="Calibri"/>
                          <a:cs typeface="Times New Roman"/>
                        </a:rPr>
                        <a:t> </a:t>
                      </a:r>
                      <a:r>
                        <a:rPr lang="en-US" sz="1600" b="1">
                          <a:solidFill>
                            <a:srgbClr val="002060"/>
                          </a:solidFill>
                          <a:latin typeface="Calibri"/>
                          <a:ea typeface="Calibri"/>
                          <a:cs typeface="Times New Roman"/>
                        </a:rPr>
                        <a:t>fashion.</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The effect of molecular motion is</a:t>
                      </a:r>
                      <a:r>
                        <a:rPr lang="en-US" sz="1600" b="1" spc="5">
                          <a:solidFill>
                            <a:srgbClr val="002060"/>
                          </a:solidFill>
                          <a:latin typeface="Calibri"/>
                          <a:ea typeface="Calibri"/>
                          <a:cs typeface="Times New Roman"/>
                        </a:rPr>
                        <a:t> </a:t>
                      </a:r>
                      <a:r>
                        <a:rPr lang="en-US" sz="1600" b="1">
                          <a:solidFill>
                            <a:srgbClr val="002060"/>
                          </a:solidFill>
                          <a:latin typeface="Calibri"/>
                          <a:ea typeface="Calibri"/>
                          <a:cs typeface="Times New Roman"/>
                        </a:rPr>
                        <a:t>considered.</a:t>
                      </a:r>
                      <a:endParaRPr lang="en-US" sz="1200" b="1">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823">
                <a:tc>
                  <a:txBody>
                    <a:bodyPr/>
                    <a:lstStyle/>
                    <a:p>
                      <a:pPr marL="0" marR="0" algn="ctr">
                        <a:spcBef>
                          <a:spcPts val="0"/>
                        </a:spcBef>
                        <a:spcAft>
                          <a:spcPts val="0"/>
                        </a:spcAft>
                      </a:pPr>
                      <a:endParaRPr lang="en-US" sz="1100">
                        <a:solidFill>
                          <a:srgbClr val="002060"/>
                        </a:solidFill>
                        <a:latin typeface="Calibri"/>
                        <a:ea typeface="Calibri"/>
                        <a:cs typeface="Times New Roman"/>
                      </a:endParaRPr>
                    </a:p>
                    <a:p>
                      <a:pPr marL="0" marR="175895" algn="ctr">
                        <a:spcBef>
                          <a:spcPts val="1060"/>
                        </a:spcBef>
                        <a:spcAft>
                          <a:spcPts val="0"/>
                        </a:spcAft>
                      </a:pPr>
                      <a:r>
                        <a:rPr lang="en-US" sz="1100">
                          <a:solidFill>
                            <a:srgbClr val="002060"/>
                          </a:solidFill>
                          <a:latin typeface="Calibri"/>
                          <a:ea typeface="Calibri"/>
                          <a:cs typeface="Times New Roman"/>
                        </a:rPr>
                        <a:t>2</a:t>
                      </a:r>
                      <a:endParaRPr lang="en-US" sz="100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323850" algn="ctr">
                        <a:spcBef>
                          <a:spcPts val="0"/>
                        </a:spcBef>
                        <a:spcAft>
                          <a:spcPts val="0"/>
                        </a:spcAft>
                      </a:pPr>
                      <a:r>
                        <a:rPr lang="en-US" sz="1600" b="1" dirty="0">
                          <a:solidFill>
                            <a:srgbClr val="002060"/>
                          </a:solidFill>
                          <a:latin typeface="Calibri"/>
                          <a:ea typeface="Calibri"/>
                          <a:cs typeface="Times New Roman"/>
                        </a:rPr>
                        <a:t>Analysis</a:t>
                      </a:r>
                      <a:r>
                        <a:rPr lang="en-US" sz="1600" b="1" spc="-2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is</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concerned</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with</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overall</a:t>
                      </a:r>
                      <a:r>
                        <a:rPr lang="en-US" sz="1600" b="1" spc="-25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behavior of</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system.</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328295" algn="ctr">
                        <a:spcBef>
                          <a:spcPts val="0"/>
                        </a:spcBef>
                        <a:spcAft>
                          <a:spcPts val="0"/>
                        </a:spcAft>
                      </a:pPr>
                      <a:r>
                        <a:rPr lang="en-US" sz="1600" b="1">
                          <a:solidFill>
                            <a:srgbClr val="002060"/>
                          </a:solidFill>
                          <a:latin typeface="Calibri"/>
                          <a:ea typeface="Calibri"/>
                          <a:cs typeface="Times New Roman"/>
                        </a:rPr>
                        <a:t>The Knowledge of the structure of</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matter is essential in analyzing the</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behavior of</a:t>
                      </a:r>
                      <a:r>
                        <a:rPr lang="en-US" sz="1600" b="1" spc="-5">
                          <a:solidFill>
                            <a:srgbClr val="002060"/>
                          </a:solidFill>
                          <a:latin typeface="Calibri"/>
                          <a:ea typeface="Calibri"/>
                          <a:cs typeface="Times New Roman"/>
                        </a:rPr>
                        <a:t> </a:t>
                      </a:r>
                      <a:r>
                        <a:rPr lang="en-US" sz="1600" b="1">
                          <a:solidFill>
                            <a:srgbClr val="002060"/>
                          </a:solidFill>
                          <a:latin typeface="Calibri"/>
                          <a:ea typeface="Calibri"/>
                          <a:cs typeface="Times New Roman"/>
                        </a:rPr>
                        <a:t>the</a:t>
                      </a:r>
                      <a:r>
                        <a:rPr lang="en-US" sz="1600" b="1" spc="-10">
                          <a:solidFill>
                            <a:srgbClr val="002060"/>
                          </a:solidFill>
                          <a:latin typeface="Calibri"/>
                          <a:ea typeface="Calibri"/>
                          <a:cs typeface="Times New Roman"/>
                        </a:rPr>
                        <a:t> </a:t>
                      </a:r>
                      <a:r>
                        <a:rPr lang="en-US" sz="1600" b="1">
                          <a:solidFill>
                            <a:srgbClr val="002060"/>
                          </a:solidFill>
                          <a:latin typeface="Calibri"/>
                          <a:ea typeface="Calibri"/>
                          <a:cs typeface="Times New Roman"/>
                        </a:rPr>
                        <a:t>system.</a:t>
                      </a:r>
                      <a:endParaRPr lang="en-US" sz="1200" b="1">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15">
                <a:tc>
                  <a:txBody>
                    <a:bodyPr/>
                    <a:lstStyle/>
                    <a:p>
                      <a:pPr marL="0" marR="175895" algn="ctr">
                        <a:spcBef>
                          <a:spcPts val="945"/>
                        </a:spcBef>
                        <a:spcAft>
                          <a:spcPts val="0"/>
                        </a:spcAft>
                      </a:pPr>
                      <a:r>
                        <a:rPr lang="en-US" sz="1100">
                          <a:solidFill>
                            <a:srgbClr val="002060"/>
                          </a:solidFill>
                          <a:latin typeface="Calibri"/>
                          <a:ea typeface="Calibri"/>
                          <a:cs typeface="Times New Roman"/>
                        </a:rPr>
                        <a:t>3</a:t>
                      </a:r>
                      <a:endParaRPr lang="en-US" sz="100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0" algn="ctr">
                        <a:spcBef>
                          <a:spcPts val="0"/>
                        </a:spcBef>
                        <a:spcAft>
                          <a:spcPts val="0"/>
                        </a:spcAft>
                      </a:pPr>
                      <a:r>
                        <a:rPr lang="en-US" sz="1600" b="1" dirty="0">
                          <a:solidFill>
                            <a:srgbClr val="002060"/>
                          </a:solidFill>
                          <a:latin typeface="Calibri"/>
                          <a:ea typeface="Calibri"/>
                          <a:cs typeface="Times New Roman"/>
                        </a:rPr>
                        <a:t>This</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approach</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is</a:t>
                      </a:r>
                      <a:r>
                        <a:rPr lang="en-US" sz="1600" b="1" spc="-2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used</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in</a:t>
                      </a:r>
                      <a:r>
                        <a:rPr lang="en-US" sz="1600" b="1" spc="-2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study</a:t>
                      </a:r>
                      <a:r>
                        <a:rPr lang="en-US" sz="1600" b="1" spc="25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of</a:t>
                      </a:r>
                      <a:r>
                        <a:rPr lang="en-US" sz="1600" b="1" spc="-25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classical</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thermodynamics.</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ctr">
                        <a:spcBef>
                          <a:spcPts val="0"/>
                        </a:spcBef>
                        <a:spcAft>
                          <a:spcPts val="0"/>
                        </a:spcAft>
                      </a:pPr>
                      <a:r>
                        <a:rPr lang="en-US" sz="1600" b="1" dirty="0">
                          <a:solidFill>
                            <a:srgbClr val="002060"/>
                          </a:solidFill>
                          <a:latin typeface="Calibri"/>
                          <a:ea typeface="Calibri"/>
                          <a:cs typeface="Times New Roman"/>
                        </a:rPr>
                        <a:t>This</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approach</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is</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used</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in</a:t>
                      </a:r>
                      <a:r>
                        <a:rPr lang="en-US" sz="1600" b="1" spc="-2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study</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of</a:t>
                      </a:r>
                      <a:r>
                        <a:rPr lang="en-US" sz="1600" b="1" spc="-25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statistical</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thermodynamics.</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15">
                <a:tc>
                  <a:txBody>
                    <a:bodyPr/>
                    <a:lstStyle/>
                    <a:p>
                      <a:pPr marL="0" marR="175895" algn="ctr">
                        <a:spcBef>
                          <a:spcPts val="945"/>
                        </a:spcBef>
                        <a:spcAft>
                          <a:spcPts val="0"/>
                        </a:spcAft>
                      </a:pPr>
                      <a:r>
                        <a:rPr lang="en-US" sz="1100">
                          <a:solidFill>
                            <a:srgbClr val="002060"/>
                          </a:solidFill>
                          <a:latin typeface="Calibri"/>
                          <a:ea typeface="Calibri"/>
                          <a:cs typeface="Times New Roman"/>
                        </a:rPr>
                        <a:t>4</a:t>
                      </a:r>
                      <a:endParaRPr lang="en-US" sz="100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398145" algn="ctr">
                        <a:spcBef>
                          <a:spcPts val="0"/>
                        </a:spcBef>
                        <a:spcAft>
                          <a:spcPts val="0"/>
                        </a:spcAft>
                      </a:pPr>
                      <a:r>
                        <a:rPr lang="en-US" sz="1600" b="1">
                          <a:solidFill>
                            <a:srgbClr val="002060"/>
                          </a:solidFill>
                          <a:latin typeface="Calibri"/>
                          <a:ea typeface="Calibri"/>
                          <a:cs typeface="Times New Roman"/>
                        </a:rPr>
                        <a:t>A few properties are required to</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describe</a:t>
                      </a:r>
                      <a:r>
                        <a:rPr lang="en-US" sz="1600" b="1" spc="-15">
                          <a:solidFill>
                            <a:srgbClr val="002060"/>
                          </a:solidFill>
                          <a:latin typeface="Calibri"/>
                          <a:ea typeface="Calibri"/>
                          <a:cs typeface="Times New Roman"/>
                        </a:rPr>
                        <a:t> </a:t>
                      </a:r>
                      <a:r>
                        <a:rPr lang="en-US" sz="1600" b="1">
                          <a:solidFill>
                            <a:srgbClr val="002060"/>
                          </a:solidFill>
                          <a:latin typeface="Calibri"/>
                          <a:ea typeface="Calibri"/>
                          <a:cs typeface="Times New Roman"/>
                        </a:rPr>
                        <a:t>the</a:t>
                      </a:r>
                      <a:r>
                        <a:rPr lang="en-US" sz="1600" b="1" spc="5">
                          <a:solidFill>
                            <a:srgbClr val="002060"/>
                          </a:solidFill>
                          <a:latin typeface="Calibri"/>
                          <a:ea typeface="Calibri"/>
                          <a:cs typeface="Times New Roman"/>
                        </a:rPr>
                        <a:t> </a:t>
                      </a:r>
                      <a:r>
                        <a:rPr lang="en-US" sz="1600" b="1">
                          <a:solidFill>
                            <a:srgbClr val="002060"/>
                          </a:solidFill>
                          <a:latin typeface="Calibri"/>
                          <a:ea typeface="Calibri"/>
                          <a:cs typeface="Times New Roman"/>
                        </a:rPr>
                        <a:t>system.</a:t>
                      </a:r>
                      <a:endParaRPr lang="en-US" sz="1200" b="1">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9055" algn="ctr">
                        <a:spcBef>
                          <a:spcPts val="0"/>
                        </a:spcBef>
                        <a:spcAft>
                          <a:spcPts val="0"/>
                        </a:spcAft>
                        <a:tabLst>
                          <a:tab pos="564515" algn="l"/>
                          <a:tab pos="1274445" algn="l"/>
                          <a:tab pos="1559560" algn="l"/>
                          <a:tab pos="2273300" algn="l"/>
                        </a:tabLst>
                      </a:pPr>
                      <a:r>
                        <a:rPr lang="en-US" sz="1600" b="1" dirty="0">
                          <a:solidFill>
                            <a:srgbClr val="002060"/>
                          </a:solidFill>
                          <a:latin typeface="Calibri"/>
                          <a:ea typeface="Calibri"/>
                          <a:cs typeface="Times New Roman"/>
                        </a:rPr>
                        <a:t>Large	numbers	of	variables	</a:t>
                      </a:r>
                      <a:r>
                        <a:rPr lang="en-US" sz="1600" b="1" spc="-5" dirty="0">
                          <a:solidFill>
                            <a:srgbClr val="002060"/>
                          </a:solidFill>
                          <a:latin typeface="Calibri"/>
                          <a:ea typeface="Calibri"/>
                          <a:cs typeface="Times New Roman"/>
                        </a:rPr>
                        <a:t>are</a:t>
                      </a:r>
                      <a:r>
                        <a:rPr lang="en-US" sz="1600" b="1" spc="-26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required</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to</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describe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2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system.</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375">
                <a:tc>
                  <a:txBody>
                    <a:bodyPr/>
                    <a:lstStyle/>
                    <a:p>
                      <a:pPr marL="0" marR="0" algn="ctr">
                        <a:spcBef>
                          <a:spcPts val="0"/>
                        </a:spcBef>
                        <a:spcAft>
                          <a:spcPts val="0"/>
                        </a:spcAft>
                      </a:pPr>
                      <a:endParaRPr lang="en-US" sz="1100">
                        <a:solidFill>
                          <a:srgbClr val="002060"/>
                        </a:solidFill>
                        <a:latin typeface="Calibri"/>
                        <a:ea typeface="Calibri"/>
                        <a:cs typeface="Times New Roman"/>
                      </a:endParaRPr>
                    </a:p>
                    <a:p>
                      <a:pPr marL="0" marR="175895" algn="ctr">
                        <a:spcBef>
                          <a:spcPts val="0"/>
                        </a:spcBef>
                        <a:spcAft>
                          <a:spcPts val="0"/>
                        </a:spcAft>
                      </a:pPr>
                      <a:r>
                        <a:rPr lang="en-US" sz="1100">
                          <a:solidFill>
                            <a:srgbClr val="002060"/>
                          </a:solidFill>
                          <a:latin typeface="Calibri"/>
                          <a:ea typeface="Calibri"/>
                          <a:cs typeface="Times New Roman"/>
                        </a:rPr>
                        <a:t>5</a:t>
                      </a:r>
                      <a:endParaRPr lang="en-US" sz="100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58420" algn="ctr">
                        <a:spcBef>
                          <a:spcPts val="0"/>
                        </a:spcBef>
                        <a:spcAft>
                          <a:spcPts val="0"/>
                        </a:spcAft>
                      </a:pPr>
                      <a:r>
                        <a:rPr lang="en-US" sz="1600" b="1" dirty="0">
                          <a:solidFill>
                            <a:srgbClr val="002060"/>
                          </a:solidFill>
                          <a:latin typeface="Calibri"/>
                          <a:ea typeface="Calibri"/>
                          <a:cs typeface="Times New Roman"/>
                        </a:rPr>
                        <a:t>The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properties</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like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pressure,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temperature, etc. needed to describe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2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system,</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can</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be easily</a:t>
                      </a:r>
                      <a:r>
                        <a:rPr lang="en-US" sz="1600" b="1" spc="-2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measured.</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245" algn="ctr">
                        <a:spcBef>
                          <a:spcPts val="0"/>
                        </a:spcBef>
                        <a:spcAft>
                          <a:spcPts val="0"/>
                        </a:spcAft>
                      </a:pPr>
                      <a:r>
                        <a:rPr lang="en-US" sz="1600" b="1" dirty="0">
                          <a:solidFill>
                            <a:srgbClr val="002060"/>
                          </a:solidFill>
                          <a:latin typeface="Calibri"/>
                          <a:ea typeface="Calibri"/>
                          <a:cs typeface="Times New Roman"/>
                        </a:rPr>
                        <a:t>The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properties</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like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velocity,</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momentum,</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kinetic</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energy,</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etc.</a:t>
                      </a:r>
                      <a:r>
                        <a:rPr lang="en-US" sz="1600" b="1" spc="-26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needed</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to</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describe</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the</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system,</a:t>
                      </a:r>
                      <a:endParaRPr lang="en-US" sz="1200" b="1" dirty="0">
                        <a:solidFill>
                          <a:srgbClr val="002060"/>
                        </a:solidFill>
                        <a:latin typeface="Calibri"/>
                        <a:ea typeface="Calibri"/>
                        <a:cs typeface="Times New Roman"/>
                      </a:endParaRPr>
                    </a:p>
                    <a:p>
                      <a:pPr marL="68580" marR="0" algn="ctr">
                        <a:lnSpc>
                          <a:spcPts val="1460"/>
                        </a:lnSpc>
                        <a:spcBef>
                          <a:spcPts val="0"/>
                        </a:spcBef>
                        <a:spcAft>
                          <a:spcPts val="0"/>
                        </a:spcAft>
                      </a:pPr>
                      <a:r>
                        <a:rPr lang="en-US" sz="1600" b="1" dirty="0">
                          <a:solidFill>
                            <a:srgbClr val="002060"/>
                          </a:solidFill>
                          <a:latin typeface="Calibri"/>
                          <a:ea typeface="Calibri"/>
                          <a:cs typeface="Times New Roman"/>
                        </a:rPr>
                        <a:t>cannot</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be</a:t>
                      </a:r>
                      <a:r>
                        <a:rPr lang="en-US" sz="1600" b="1" spc="-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measured</a:t>
                      </a:r>
                      <a:r>
                        <a:rPr lang="en-US" sz="1600" b="1" spc="-10"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easily.</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463">
                <a:tc>
                  <a:txBody>
                    <a:bodyPr/>
                    <a:lstStyle/>
                    <a:p>
                      <a:pPr marL="0" marR="175895" algn="ctr">
                        <a:spcBef>
                          <a:spcPts val="955"/>
                        </a:spcBef>
                        <a:spcAft>
                          <a:spcPts val="0"/>
                        </a:spcAft>
                      </a:pPr>
                      <a:r>
                        <a:rPr lang="en-US" sz="1100">
                          <a:solidFill>
                            <a:srgbClr val="002060"/>
                          </a:solidFill>
                          <a:latin typeface="Calibri"/>
                          <a:ea typeface="Calibri"/>
                          <a:cs typeface="Times New Roman"/>
                        </a:rPr>
                        <a:t>6</a:t>
                      </a:r>
                      <a:endParaRPr lang="en-US" sz="100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marR="52070" algn="ctr">
                        <a:spcBef>
                          <a:spcPts val="0"/>
                        </a:spcBef>
                        <a:spcAft>
                          <a:spcPts val="0"/>
                        </a:spcAft>
                      </a:pPr>
                      <a:r>
                        <a:rPr lang="en-US" sz="1600" b="1">
                          <a:solidFill>
                            <a:srgbClr val="002060"/>
                          </a:solidFill>
                          <a:latin typeface="Calibri"/>
                          <a:ea typeface="Calibri"/>
                          <a:cs typeface="Times New Roman"/>
                        </a:rPr>
                        <a:t>The properties of the system are their</a:t>
                      </a:r>
                      <a:r>
                        <a:rPr lang="en-US" sz="1600" b="1" spc="-260">
                          <a:solidFill>
                            <a:srgbClr val="002060"/>
                          </a:solidFill>
                          <a:latin typeface="Calibri"/>
                          <a:ea typeface="Calibri"/>
                          <a:cs typeface="Times New Roman"/>
                        </a:rPr>
                        <a:t> </a:t>
                      </a:r>
                      <a:r>
                        <a:rPr lang="en-US" sz="1600" b="1">
                          <a:solidFill>
                            <a:srgbClr val="002060"/>
                          </a:solidFill>
                          <a:latin typeface="Calibri"/>
                          <a:ea typeface="Calibri"/>
                          <a:cs typeface="Times New Roman"/>
                        </a:rPr>
                        <a:t>average values.</a:t>
                      </a:r>
                      <a:endParaRPr lang="en-US" sz="1200" b="1">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260350" algn="ctr">
                        <a:spcBef>
                          <a:spcPts val="0"/>
                        </a:spcBef>
                        <a:spcAft>
                          <a:spcPts val="0"/>
                        </a:spcAft>
                      </a:pPr>
                      <a:r>
                        <a:rPr lang="en-US" sz="1600" b="1" dirty="0">
                          <a:solidFill>
                            <a:srgbClr val="002060"/>
                          </a:solidFill>
                          <a:latin typeface="Calibri"/>
                          <a:ea typeface="Calibri"/>
                          <a:cs typeface="Times New Roman"/>
                        </a:rPr>
                        <a:t>The properties are defined for each</a:t>
                      </a:r>
                      <a:r>
                        <a:rPr lang="en-US" sz="1600" b="1" spc="-26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molecule</a:t>
                      </a:r>
                      <a:r>
                        <a:rPr lang="en-US" sz="1600" b="1" spc="-15" dirty="0">
                          <a:solidFill>
                            <a:srgbClr val="002060"/>
                          </a:solidFill>
                          <a:latin typeface="Calibri"/>
                          <a:ea typeface="Calibri"/>
                          <a:cs typeface="Times New Roman"/>
                        </a:rPr>
                        <a:t> </a:t>
                      </a:r>
                      <a:r>
                        <a:rPr lang="en-US" sz="1600" b="1" dirty="0">
                          <a:solidFill>
                            <a:srgbClr val="002060"/>
                          </a:solidFill>
                          <a:latin typeface="Calibri"/>
                          <a:ea typeface="Calibri"/>
                          <a:cs typeface="Times New Roman"/>
                        </a:rPr>
                        <a:t>individually.</a:t>
                      </a:r>
                      <a:endParaRPr lang="en-US" sz="1200" b="1" dirty="0">
                        <a:solidFill>
                          <a:srgbClr val="00206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229600" cy="1754326"/>
          </a:xfrm>
          <a:prstGeom prst="rect">
            <a:avLst/>
          </a:prstGeom>
        </p:spPr>
        <p:txBody>
          <a:bodyPr wrap="square">
            <a:spAutoFit/>
          </a:bodyPr>
          <a:lstStyle/>
          <a:p>
            <a:r>
              <a:rPr lang="en-US" b="1" dirty="0" smtClean="0"/>
              <a:t>State:</a:t>
            </a:r>
          </a:p>
          <a:p>
            <a:r>
              <a:rPr lang="en-US" dirty="0" smtClean="0"/>
              <a:t>The thermodynamic state of a system is defined by specifying values of a set of measurable properties sufficient to determine all other properties. For fluid systems, typical properties are pressure, volume and temperature. More complex systems may require the specification of more unusual properties. As an example, the state of an electric battery requires the specification of the amount of electric charge it contains.</a:t>
            </a:r>
            <a:endParaRPr lang="en-US" dirty="0"/>
          </a:p>
        </p:txBody>
      </p:sp>
      <p:sp>
        <p:nvSpPr>
          <p:cNvPr id="3" name="Rectangle 2"/>
          <p:cNvSpPr/>
          <p:nvPr/>
        </p:nvSpPr>
        <p:spPr>
          <a:xfrm>
            <a:off x="685800" y="2667000"/>
            <a:ext cx="8001000" cy="2308324"/>
          </a:xfrm>
          <a:prstGeom prst="rect">
            <a:avLst/>
          </a:prstGeom>
        </p:spPr>
        <p:txBody>
          <a:bodyPr wrap="square">
            <a:spAutoFit/>
          </a:bodyPr>
          <a:lstStyle/>
          <a:p>
            <a:r>
              <a:rPr lang="en-US" b="1" dirty="0" smtClean="0"/>
              <a:t>Property:</a:t>
            </a:r>
          </a:p>
          <a:p>
            <a:r>
              <a:rPr lang="en-US" dirty="0" smtClean="0"/>
              <a:t>Properties may be extensive or intensive.</a:t>
            </a:r>
          </a:p>
          <a:p>
            <a:r>
              <a:rPr lang="en-US" u="sng" dirty="0" smtClean="0"/>
              <a:t>Intensive properties:</a:t>
            </a:r>
            <a:r>
              <a:rPr lang="en-US" dirty="0" smtClean="0"/>
              <a:t> The properties which are independent of the mass of </a:t>
            </a:r>
            <a:r>
              <a:rPr lang="en-US" dirty="0" err="1" smtClean="0"/>
              <a:t>thesystem</a:t>
            </a:r>
            <a:r>
              <a:rPr lang="en-US" dirty="0" smtClean="0"/>
              <a:t>. For example: Temperature, pressure and density are the intensive properties.</a:t>
            </a:r>
          </a:p>
          <a:p>
            <a:r>
              <a:rPr lang="en-US" u="sng" dirty="0" smtClean="0"/>
              <a:t>Extensive properties:</a:t>
            </a:r>
            <a:r>
              <a:rPr lang="en-US" dirty="0" smtClean="0"/>
              <a:t> The properties which depend on the size or extent of the system are called extensive properties.</a:t>
            </a:r>
          </a:p>
          <a:p>
            <a:r>
              <a:rPr lang="en-US" dirty="0" smtClean="0"/>
              <a:t>For example: Total mass, total volume and total momentum.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1754326"/>
          </a:xfrm>
          <a:prstGeom prst="rect">
            <a:avLst/>
          </a:prstGeom>
        </p:spPr>
        <p:txBody>
          <a:bodyPr wrap="square">
            <a:spAutoFit/>
          </a:bodyPr>
          <a:lstStyle/>
          <a:p>
            <a:r>
              <a:rPr lang="en-US" b="1" dirty="0" smtClean="0"/>
              <a:t>Process:</a:t>
            </a:r>
          </a:p>
          <a:p>
            <a:r>
              <a:rPr lang="en-US" dirty="0" smtClean="0"/>
              <a:t>When the system undergoes change from one thermodynamic state to final state due change in properties like temperature, pressure, volume etc, the system is said to have undergone thermodynamic process.</a:t>
            </a:r>
          </a:p>
          <a:p>
            <a:r>
              <a:rPr lang="en-US" dirty="0" smtClean="0"/>
              <a:t>Various types of thermodynamic processes are: isothermal process, adiabatic process, isochoric process, isobaric process and reversible process.</a:t>
            </a:r>
            <a:endParaRPr lang="en-US" dirty="0"/>
          </a:p>
        </p:txBody>
      </p:sp>
      <p:sp>
        <p:nvSpPr>
          <p:cNvPr id="3" name="Rectangle 2"/>
          <p:cNvSpPr/>
          <p:nvPr/>
        </p:nvSpPr>
        <p:spPr>
          <a:xfrm>
            <a:off x="533400" y="2133599"/>
            <a:ext cx="8229600" cy="2862322"/>
          </a:xfrm>
          <a:prstGeom prst="rect">
            <a:avLst/>
          </a:prstGeom>
        </p:spPr>
        <p:txBody>
          <a:bodyPr wrap="square">
            <a:spAutoFit/>
          </a:bodyPr>
          <a:lstStyle/>
          <a:p>
            <a:r>
              <a:rPr lang="en-US" b="1" dirty="0" smtClean="0"/>
              <a:t>Cycle:</a:t>
            </a:r>
          </a:p>
          <a:p>
            <a:r>
              <a:rPr lang="en-US" dirty="0" smtClean="0"/>
              <a:t>Thermodynamic cycle refers to any closed system that undergoes various changes due to temperature, pressure, and volume, however, its final and initial state are equal. This cycle is important as it allows for the continuous process of a moving piston seen in heat engines and the expansion/compression of the working fluid in refrigerators, for example. Without the cyclical process, a car wouldn't be able to continuously move when fuel is added, or a refrigerator would not be able to stay cold.</a:t>
            </a:r>
          </a:p>
          <a:p>
            <a:r>
              <a:rPr lang="en-US" dirty="0" smtClean="0"/>
              <a:t>Visually, any thermodynamic cycle will appear as a closed loop on a pressure volume diagram.</a:t>
            </a:r>
          </a:p>
          <a:p>
            <a:r>
              <a:rPr lang="en-US" dirty="0" smtClean="0"/>
              <a:t>Examples: Otto cycle, Diesel Cycle, </a:t>
            </a:r>
            <a:r>
              <a:rPr lang="en-US" dirty="0" err="1" smtClean="0"/>
              <a:t>Brayton</a:t>
            </a:r>
            <a:r>
              <a:rPr lang="en-US" dirty="0" smtClean="0"/>
              <a:t> Cycle etc.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3416320"/>
          </a:xfrm>
          <a:prstGeom prst="rect">
            <a:avLst/>
          </a:prstGeom>
        </p:spPr>
        <p:txBody>
          <a:bodyPr wrap="square">
            <a:spAutoFit/>
          </a:bodyPr>
          <a:lstStyle/>
          <a:p>
            <a:r>
              <a:rPr lang="en-US" b="1" dirty="0" smtClean="0"/>
              <a:t>Reversibility:</a:t>
            </a:r>
          </a:p>
          <a:p>
            <a:r>
              <a:rPr lang="en-US" dirty="0" smtClean="0"/>
              <a:t>Reversibility, in thermodynamics, a characteristic of certain processes (changes of a system from an initial state to a final state spontaneously or as a result of interactions with other systems) that can be reversed, and the system restored to its initial state, without leaving net effects in any of the systems involved.</a:t>
            </a:r>
          </a:p>
          <a:p>
            <a:r>
              <a:rPr lang="en-US" dirty="0" smtClean="0"/>
              <a:t>An example of a reversible process would be a single swing of a frictionless pendulum from one of its extreme positions to the other. The swing of a real pendulum is irreversible because a small amount of the mechanical energy of the pendulum would be expended in performing work against frictional forces, and restoration of the pendulum to its exact starting position would require the supply of an equivalent amount of energy from a second system, such as a compressed spring in which an irreversible change of state would occur.</a:t>
            </a:r>
            <a:endParaRPr lang="en-US" dirty="0"/>
          </a:p>
        </p:txBody>
      </p:sp>
      <p:sp>
        <p:nvSpPr>
          <p:cNvPr id="3" name="Rectangle 2"/>
          <p:cNvSpPr/>
          <p:nvPr/>
        </p:nvSpPr>
        <p:spPr>
          <a:xfrm>
            <a:off x="457200" y="3581400"/>
            <a:ext cx="8229600" cy="2031325"/>
          </a:xfrm>
          <a:prstGeom prst="rect">
            <a:avLst/>
          </a:prstGeom>
        </p:spPr>
        <p:txBody>
          <a:bodyPr wrap="square">
            <a:spAutoFit/>
          </a:bodyPr>
          <a:lstStyle/>
          <a:p>
            <a:r>
              <a:rPr lang="en-US" b="1" dirty="0" smtClean="0"/>
              <a:t>Quasi static process:</a:t>
            </a:r>
          </a:p>
          <a:p>
            <a:r>
              <a:rPr lang="en-US" dirty="0" smtClean="0"/>
              <a:t>When a process is processing in such a way that system will be remained infinitesimally close with equilibrium state at each time, such process will be termed as quasi static process or quasi equilibrium process.</a:t>
            </a:r>
          </a:p>
          <a:p>
            <a:r>
              <a:rPr lang="en-US" dirty="0" smtClean="0"/>
              <a:t>In simple words, we can say that if system is going under a thermodynamic process through succession of thermodynamic states and each state is equilibrium state then the process will be termed as quasi static process.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descr="https://2.bp.blogspot.com/-qGPwu7nMliw/V2mkIhGm6YI/AAAAAAAABR0/EXiMPqjATOs5a_igb9nJ0aA4H9tLhs2PQCLcB/s1600/cylinder-1-act.gif"/>
          <p:cNvPicPr/>
          <p:nvPr/>
        </p:nvPicPr>
        <p:blipFill>
          <a:blip r:embed="rId2" cstate="print"/>
          <a:stretch>
            <a:fillRect/>
          </a:stretch>
        </p:blipFill>
        <p:spPr>
          <a:xfrm>
            <a:off x="533400" y="533401"/>
            <a:ext cx="8153400" cy="2362199"/>
          </a:xfrm>
          <a:prstGeom prst="rect">
            <a:avLst/>
          </a:prstGeom>
        </p:spPr>
      </p:pic>
      <p:sp>
        <p:nvSpPr>
          <p:cNvPr id="3" name="Rectangle 2"/>
          <p:cNvSpPr/>
          <p:nvPr/>
        </p:nvSpPr>
        <p:spPr>
          <a:xfrm>
            <a:off x="381000" y="3048000"/>
            <a:ext cx="8458200" cy="2585323"/>
          </a:xfrm>
          <a:prstGeom prst="rect">
            <a:avLst/>
          </a:prstGeom>
        </p:spPr>
        <p:txBody>
          <a:bodyPr wrap="square">
            <a:spAutoFit/>
          </a:bodyPr>
          <a:lstStyle/>
          <a:p>
            <a:r>
              <a:rPr lang="en-US" dirty="0" smtClean="0"/>
              <a:t>We will see one example for understanding the quasi static process, but let us consider one simple example for better understanding of quasi static process. If a person is coming down from roof to ground floor with the help of ladder steps then it could be considered as quasi static process. But if he jumps from roof to ground floor then it will not be a quasi static process.</a:t>
            </a:r>
          </a:p>
          <a:p>
            <a:r>
              <a:rPr lang="en-US" dirty="0" smtClean="0"/>
              <a:t>Weight placed over the piston is just balancing the force which is exerted in upward direction by gas. If we remove the weight from the piston, system will have unbalanced force and piston will move in upward direction due to force acting over the piston in upward direction by the gas.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382000" cy="4524315"/>
          </a:xfrm>
          <a:prstGeom prst="rect">
            <a:avLst/>
          </a:prstGeom>
        </p:spPr>
        <p:txBody>
          <a:bodyPr wrap="square">
            <a:spAutoFit/>
          </a:bodyPr>
          <a:lstStyle/>
          <a:p>
            <a:pPr lvl="0" fontAlgn="base">
              <a:spcBef>
                <a:spcPct val="0"/>
              </a:spcBef>
              <a:spcAft>
                <a:spcPct val="0"/>
              </a:spcAft>
              <a:tabLst>
                <a:tab pos="596900" algn="l"/>
              </a:tabLst>
            </a:pPr>
            <a:r>
              <a:rPr lang="en-US" b="1" dirty="0" smtClean="0">
                <a:latin typeface="Arial" pitchFamily="34" charset="0"/>
                <a:ea typeface="Calibri" pitchFamily="34" charset="0"/>
                <a:cs typeface="Arial" pitchFamily="34" charset="0"/>
              </a:rPr>
              <a:t>Irreversible Process:</a:t>
            </a:r>
          </a:p>
          <a:p>
            <a:pPr lvl="0" eaLnBrk="0" fontAlgn="base" hangingPunct="0">
              <a:spcBef>
                <a:spcPct val="0"/>
              </a:spcBef>
              <a:spcAft>
                <a:spcPct val="0"/>
              </a:spcAft>
              <a:tabLst>
                <a:tab pos="596900" algn="l"/>
              </a:tabLst>
            </a:pPr>
            <a:r>
              <a:rPr lang="en-US" dirty="0" smtClean="0">
                <a:latin typeface="Arial" pitchFamily="34" charset="0"/>
                <a:ea typeface="Calibri" pitchFamily="34" charset="0"/>
                <a:cs typeface="Arial" pitchFamily="34" charset="0"/>
              </a:rPr>
              <a:t>The irreversible process is also called the natural process because all the processes occurring in nature are irreversible processes. The natural process occurs due to the finite gradient between the two states of the system. For instance, heat flow between two bodies occurs due to the temperature gradient between the two bodies; this is in fact the natural flow of heat. Similarly, water flows from high level to low level, current moves from high potential to low potential, etc.</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In the irreversible process the initial state of the system and surroundings cannot be restored from the final state.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During the irreversible process the various states of the system on the path of change from initial state to final state are not in equilibrium with each other.</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During the irreversible process the entropy of the system increases decisively and it cannot be reduced back to its initial value.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The phenomenon of a system undergoing irreversible process is called as irreversibility.</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534400" cy="5632311"/>
          </a:xfrm>
          <a:prstGeom prst="rect">
            <a:avLst/>
          </a:prstGeom>
        </p:spPr>
        <p:txBody>
          <a:bodyPr wrap="square">
            <a:spAutoFit/>
          </a:bodyPr>
          <a:lstStyle/>
          <a:p>
            <a:r>
              <a:rPr lang="en-US" b="1" dirty="0" smtClean="0"/>
              <a:t>Causes of Irreversibility:</a:t>
            </a:r>
          </a:p>
          <a:p>
            <a:r>
              <a:rPr lang="en-US" u="sng" dirty="0" smtClean="0"/>
              <a:t>Friction:</a:t>
            </a:r>
            <a:r>
              <a:rPr lang="en-US" dirty="0" smtClean="0"/>
              <a:t> Friction is invariably present in real systems. It causes irreversibility in the process as work done does not show an equivalent rise in the kinetic or potential energy of the system. The fraction of energy wasted due to frictional effects leads to deviation from reversible states.</a:t>
            </a:r>
          </a:p>
          <a:p>
            <a:r>
              <a:rPr lang="en-US" u="sng" dirty="0" smtClean="0"/>
              <a:t>Free expansion:</a:t>
            </a:r>
            <a:r>
              <a:rPr lang="en-US" dirty="0" smtClean="0"/>
              <a:t> Free expansion refers to the expansion of </a:t>
            </a:r>
            <a:r>
              <a:rPr lang="en-US" dirty="0" err="1" smtClean="0"/>
              <a:t>unresisted</a:t>
            </a:r>
            <a:r>
              <a:rPr lang="en-US" dirty="0" smtClean="0"/>
              <a:t> type such as expansion in a vacuum. During this </a:t>
            </a:r>
            <a:r>
              <a:rPr lang="en-US" dirty="0" err="1" smtClean="0"/>
              <a:t>unresisted</a:t>
            </a:r>
            <a:r>
              <a:rPr lang="en-US" dirty="0" smtClean="0"/>
              <a:t> expansion the work interaction is zero, and without the expense of any work, it is not possible to restore initial states. Thus, free expansion is irreversible.</a:t>
            </a:r>
          </a:p>
          <a:p>
            <a:r>
              <a:rPr lang="en-US" u="sng" dirty="0" smtClean="0"/>
              <a:t>Heat transfer through a finite temperature difference:</a:t>
            </a:r>
            <a:r>
              <a:rPr lang="en-US" dirty="0" smtClean="0"/>
              <a:t> Heat transfer occurs only when there exist temperature difference between bodies undergoing heat transfer. During heat transfer, if heat addition is carried out in a finite number of steps then after every step the new state shall be a non-equilibrium state.</a:t>
            </a:r>
          </a:p>
          <a:p>
            <a:r>
              <a:rPr lang="en-US" u="sng" dirty="0" err="1" smtClean="0"/>
              <a:t>Nonequilibrium</a:t>
            </a:r>
            <a:r>
              <a:rPr lang="en-US" u="sng" dirty="0" smtClean="0"/>
              <a:t> during the process:</a:t>
            </a:r>
            <a:r>
              <a:rPr lang="en-US" dirty="0" smtClean="0"/>
              <a:t> </a:t>
            </a:r>
            <a:r>
              <a:rPr lang="en-US" dirty="0" err="1" smtClean="0"/>
              <a:t>Irreversibilities</a:t>
            </a:r>
            <a:r>
              <a:rPr lang="en-US" dirty="0" smtClean="0"/>
              <a:t> are introduced due to lack of thermodynamic equilibrium during the process. Non-equilibrium may be due to mechanical </a:t>
            </a:r>
            <a:r>
              <a:rPr lang="en-US" dirty="0" err="1" smtClean="0"/>
              <a:t>inequilibrium</a:t>
            </a:r>
            <a:r>
              <a:rPr lang="en-US" dirty="0" smtClean="0"/>
              <a:t>, chemical </a:t>
            </a:r>
            <a:r>
              <a:rPr lang="en-US" dirty="0" err="1" smtClean="0"/>
              <a:t>inequilibrium</a:t>
            </a:r>
            <a:r>
              <a:rPr lang="en-US" dirty="0" smtClean="0"/>
              <a:t>, thermal </a:t>
            </a:r>
            <a:r>
              <a:rPr lang="en-US" dirty="0" err="1" smtClean="0"/>
              <a:t>inequilibrium</a:t>
            </a:r>
            <a:r>
              <a:rPr lang="en-US" dirty="0" smtClean="0"/>
              <a:t>, electrical </a:t>
            </a:r>
            <a:r>
              <a:rPr lang="en-US" dirty="0" err="1" smtClean="0"/>
              <a:t>inequilibrium</a:t>
            </a:r>
            <a:r>
              <a:rPr lang="en-US" dirty="0" smtClean="0"/>
              <a:t>, etc. and irreversibility is called mechanical irreversibility, chemical irreversibility, thermal irreversibility, electrical irreversibility respectively. Factors discussed above are also causing non-equilibrium during the process and therefore make process irreversible.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35846"/>
            <a:ext cx="8305800" cy="3693319"/>
          </a:xfrm>
          <a:prstGeom prst="rect">
            <a:avLst/>
          </a:prstGeom>
        </p:spPr>
        <p:txBody>
          <a:bodyPr wrap="square">
            <a:spAutoFit/>
          </a:bodyPr>
          <a:lstStyle/>
          <a:p>
            <a:pPr lvl="0" fontAlgn="base">
              <a:spcBef>
                <a:spcPct val="0"/>
              </a:spcBef>
              <a:spcAft>
                <a:spcPct val="0"/>
              </a:spcAft>
            </a:pPr>
            <a:r>
              <a:rPr lang="en-US" b="1" dirty="0" smtClean="0">
                <a:latin typeface="Arial" pitchFamily="34" charset="0"/>
                <a:ea typeface="Calibri" pitchFamily="34" charset="0"/>
                <a:cs typeface="Arial" pitchFamily="34" charset="0"/>
              </a:rPr>
              <a:t>Heat:</a:t>
            </a:r>
          </a:p>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It is the energy in transition between the system and the surroundings by virtue of the difference in temperature Heat is energy transferred from one system to another solely by reason of a temperature difference between the systems. Heat exists only as it crosses the boundary of a system and the direction of heat transfer is from higher temperature to lower temperature. For thermodynamics sign convention, heat transferred to a system is positive; Heat transferred from a system is negative.</a:t>
            </a:r>
            <a:endParaRPr lang="en-US" sz="1050" dirty="0" smtClean="0">
              <a:latin typeface="Arial" pitchFamily="34" charset="0"/>
              <a:cs typeface="Arial" pitchFamily="34" charset="0"/>
            </a:endParaRPr>
          </a:p>
          <a:p>
            <a:pPr lvl="0" eaLnBrk="0" fontAlgn="base" hangingPunct="0">
              <a:spcBef>
                <a:spcPct val="0"/>
              </a:spcBef>
              <a:spcAft>
                <a:spcPct val="0"/>
              </a:spcAft>
            </a:pPr>
            <a:endParaRPr lang="en-US" b="1"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n-US" b="1" dirty="0" smtClean="0">
                <a:latin typeface="Arial" pitchFamily="34" charset="0"/>
                <a:ea typeface="Calibri" pitchFamily="34" charset="0"/>
                <a:cs typeface="Arial" pitchFamily="34" charset="0"/>
              </a:rPr>
              <a:t>Work:</a:t>
            </a:r>
          </a:p>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Thermodynamic definition of work: Positive work is done by a system when the sole effect external to the system could be reduced to the rise of a weight.</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Work done BY the system is positive and work done ON the system is negative.</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305800" cy="3416320"/>
          </a:xfrm>
          <a:prstGeom prst="rect">
            <a:avLst/>
          </a:prstGeom>
        </p:spPr>
        <p:txBody>
          <a:bodyPr wrap="square">
            <a:spAutoFit/>
          </a:bodyPr>
          <a:lstStyle/>
          <a:p>
            <a:pPr lvl="0" fontAlgn="base">
              <a:spcBef>
                <a:spcPct val="0"/>
              </a:spcBef>
              <a:spcAft>
                <a:spcPct val="0"/>
              </a:spcAft>
              <a:tabLst>
                <a:tab pos="596900" algn="l"/>
              </a:tabLst>
            </a:pPr>
            <a:r>
              <a:rPr lang="en-US" b="1" dirty="0" smtClean="0">
                <a:latin typeface="Arial" pitchFamily="34" charset="0"/>
                <a:ea typeface="Calibri" pitchFamily="34" charset="0"/>
                <a:cs typeface="Arial" pitchFamily="34" charset="0"/>
              </a:rPr>
              <a:t>Types of work interaction:</a:t>
            </a: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Expansion and compression work (displacement work)</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Work of a reversible chemical cell</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Work in stretching of a liquid surface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Work done on elastic solids</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Work of polarization and magnetization</a:t>
            </a:r>
            <a:endParaRPr lang="en-US" sz="1050" dirty="0" smtClean="0">
              <a:latin typeface="Arial" pitchFamily="34" charset="0"/>
              <a:cs typeface="Arial" pitchFamily="34" charset="0"/>
            </a:endParaRPr>
          </a:p>
          <a:p>
            <a:pPr lvl="0" eaLnBrk="0" fontAlgn="base" hangingPunct="0">
              <a:spcBef>
                <a:spcPct val="0"/>
              </a:spcBef>
              <a:spcAft>
                <a:spcPct val="0"/>
              </a:spcAft>
              <a:tabLst>
                <a:tab pos="596900" algn="l"/>
              </a:tabLst>
            </a:pPr>
            <a:endParaRPr lang="en-US" b="1" dirty="0" smtClean="0">
              <a:latin typeface="Arial" pitchFamily="34" charset="0"/>
              <a:ea typeface="Calibri" pitchFamily="34" charset="0"/>
              <a:cs typeface="Arial" pitchFamily="34" charset="0"/>
            </a:endParaRPr>
          </a:p>
          <a:p>
            <a:pPr lvl="0" eaLnBrk="0" fontAlgn="base" hangingPunct="0">
              <a:spcBef>
                <a:spcPct val="0"/>
              </a:spcBef>
              <a:spcAft>
                <a:spcPct val="0"/>
              </a:spcAft>
              <a:tabLst>
                <a:tab pos="596900" algn="l"/>
              </a:tabLst>
            </a:pPr>
            <a:r>
              <a:rPr lang="en-US" b="1" dirty="0" smtClean="0">
                <a:latin typeface="Arial" pitchFamily="34" charset="0"/>
                <a:ea typeface="Calibri" pitchFamily="34" charset="0"/>
                <a:cs typeface="Arial" pitchFamily="34" charset="0"/>
              </a:rPr>
              <a:t>Point and Path functions</a:t>
            </a:r>
            <a:r>
              <a:rPr lang="en-US" dirty="0" smtClean="0">
                <a:latin typeface="Arial" pitchFamily="34" charset="0"/>
                <a:ea typeface="Calibri" pitchFamily="34" charset="0"/>
                <a:cs typeface="Arial" pitchFamily="34" charset="0"/>
              </a:rPr>
              <a:t>:</a:t>
            </a:r>
            <a:endParaRPr lang="en-US" b="1"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Point function does not depend on the history (or path) of the system. It only depends on the state of the system.</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Examples of point functions are: temperature, pressure, density, mass, volume, enthalpy, entropy, internal energy etc.</a:t>
            </a:r>
            <a:endParaRPr lang="en-US" sz="2800" dirty="0" smtClean="0">
              <a:latin typeface="Arial" pitchFamily="34" charset="0"/>
              <a:cs typeface="Arial" pitchFamily="34" charset="0"/>
            </a:endParaRPr>
          </a:p>
        </p:txBody>
      </p:sp>
      <p:sp>
        <p:nvSpPr>
          <p:cNvPr id="5" name="Rectangle 4"/>
          <p:cNvSpPr/>
          <p:nvPr/>
        </p:nvSpPr>
        <p:spPr>
          <a:xfrm>
            <a:off x="457200" y="3962400"/>
            <a:ext cx="8382000" cy="2031325"/>
          </a:xfrm>
          <a:prstGeom prst="rect">
            <a:avLst/>
          </a:prstGeom>
        </p:spPr>
        <p:txBody>
          <a:bodyPr wrap="square">
            <a:spAutoFit/>
          </a:bodyPr>
          <a:lstStyle/>
          <a:p>
            <a:pPr lvl="0" fontAlgn="base">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Path function depends on history of the system (or path by which system arrived at a given state).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Examples for path functions are work and heat.</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Path functions are not properties of the system, while point functions are properties of the system.</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Change in point function can be obtained by from the initial and final values of the function, whereas path has to defined in order to evaluate path functions.</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pPr algn="just"/>
            <a:r>
              <a:rPr lang="en-US" sz="1600" dirty="0" smtClean="0">
                <a:latin typeface="+mn-lt"/>
                <a:cs typeface="Times New Roman" pitchFamily="18" charset="0"/>
              </a:rPr>
              <a:t> </a:t>
            </a:r>
            <a:r>
              <a:rPr lang="en-US" sz="1600" b="1" u="sng" dirty="0" smtClean="0">
                <a:latin typeface="+mn-lt"/>
                <a:cs typeface="Times New Roman" pitchFamily="18" charset="0"/>
              </a:rPr>
              <a:t>UNIT-1</a:t>
            </a:r>
            <a:r>
              <a:rPr lang="en-US" sz="1600" dirty="0" smtClean="0">
                <a:latin typeface="+mn-lt"/>
                <a:cs typeface="Times New Roman" pitchFamily="18" charset="0"/>
              </a:rPr>
              <a:t/>
            </a:r>
            <a:br>
              <a:rPr lang="en-US" sz="1600" dirty="0" smtClean="0">
                <a:latin typeface="+mn-lt"/>
                <a:cs typeface="Times New Roman" pitchFamily="18" charset="0"/>
              </a:rPr>
            </a:br>
            <a:r>
              <a:rPr lang="en-US" sz="1600" dirty="0" smtClean="0">
                <a:latin typeface="+mn-lt"/>
                <a:cs typeface="Times New Roman" pitchFamily="18" charset="0"/>
              </a:rPr>
              <a:t>Thermodynamics can be defined as the study of energy, energy transformations and its relation to matter. The analysis of thermal systems is achieved through the application of the governing conservation equations, namely Conservation of Mass, Conservation of Energy (1st law of thermodynamics), the 2nd law of thermodynamics and the property relations. Energy can be</a:t>
            </a:r>
            <a:br>
              <a:rPr lang="en-US" sz="1600" dirty="0" smtClean="0">
                <a:latin typeface="+mn-lt"/>
                <a:cs typeface="Times New Roman" pitchFamily="18" charset="0"/>
              </a:rPr>
            </a:br>
            <a:r>
              <a:rPr lang="en-US" sz="1600" dirty="0" smtClean="0">
                <a:latin typeface="+mn-lt"/>
                <a:cs typeface="Times New Roman" pitchFamily="18" charset="0"/>
              </a:rPr>
              <a:t>viewed as the ability to cause changes.  </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pPr algn="ctr"/>
            <a:r>
              <a:rPr lang="en-US" dirty="0" smtClean="0"/>
              <a:t>MACROSCOPIC</a:t>
            </a:r>
            <a:endParaRPr lang="en-US" dirty="0"/>
          </a:p>
        </p:txBody>
      </p:sp>
      <p:sp>
        <p:nvSpPr>
          <p:cNvPr id="5" name="Text Placeholder 4"/>
          <p:cNvSpPr>
            <a:spLocks noGrp="1"/>
          </p:cNvSpPr>
          <p:nvPr>
            <p:ph type="body" sz="half" idx="3"/>
          </p:nvPr>
        </p:nvSpPr>
        <p:spPr/>
        <p:txBody>
          <a:bodyPr/>
          <a:lstStyle/>
          <a:p>
            <a:pPr algn="ctr"/>
            <a:r>
              <a:rPr lang="en-US" dirty="0" smtClean="0"/>
              <a:t>MICROSCOPIC</a:t>
            </a:r>
            <a:endParaRPr lang="en-US" dirty="0"/>
          </a:p>
        </p:txBody>
      </p:sp>
      <p:sp>
        <p:nvSpPr>
          <p:cNvPr id="4" name="Content Placeholder 3"/>
          <p:cNvSpPr>
            <a:spLocks noGrp="1"/>
          </p:cNvSpPr>
          <p:nvPr>
            <p:ph sz="quarter" idx="2"/>
          </p:nvPr>
        </p:nvSpPr>
        <p:spPr>
          <a:xfrm>
            <a:off x="457200" y="2362200"/>
            <a:ext cx="4040188" cy="4267199"/>
          </a:xfrm>
        </p:spPr>
        <p:txBody>
          <a:bodyPr/>
          <a:lstStyle/>
          <a:p>
            <a:pPr fontAlgn="base"/>
            <a:r>
              <a:rPr lang="en-US" dirty="0"/>
              <a:t>Even the macroscopic properties which cannot be sensed by human can be related to the properties which can be sensed by the humans.</a:t>
            </a:r>
          </a:p>
          <a:p>
            <a:pPr fontAlgn="base"/>
            <a:r>
              <a:rPr lang="en-US" dirty="0"/>
              <a:t>These relations can be established either by experiments or by theory at some macroscopic level.</a:t>
            </a:r>
          </a:p>
          <a:p>
            <a:endParaRPr lang="en-US" dirty="0"/>
          </a:p>
        </p:txBody>
      </p:sp>
      <p:sp>
        <p:nvSpPr>
          <p:cNvPr id="6" name="Content Placeholder 5"/>
          <p:cNvSpPr>
            <a:spLocks noGrp="1"/>
          </p:cNvSpPr>
          <p:nvPr>
            <p:ph sz="quarter" idx="4"/>
          </p:nvPr>
        </p:nvSpPr>
        <p:spPr/>
        <p:txBody>
          <a:bodyPr>
            <a:normAutofit fontScale="92500" lnSpcReduction="20000"/>
          </a:bodyPr>
          <a:lstStyle/>
          <a:p>
            <a:pPr fontAlgn="base"/>
            <a:r>
              <a:rPr lang="en-US" b="1" dirty="0"/>
              <a:t>In microscopic view we try to determine behavior of a system by the events happening at molecular level.</a:t>
            </a:r>
          </a:p>
          <a:p>
            <a:pPr fontAlgn="base"/>
            <a:r>
              <a:rPr lang="en-US" b="1" dirty="0"/>
              <a:t>We can easily find that macroscopic behavior is always related to microscopic behavior because a matter is always comprised of molecules.</a:t>
            </a:r>
          </a:p>
          <a:p>
            <a:pPr fontAlgn="base"/>
            <a:r>
              <a:rPr lang="en-US" b="1" dirty="0"/>
              <a:t>One can see that macroscopic behavior is an average of microscopic behavior of large number of molecules over a considerable period of time.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1"/>
            <a:ext cx="8305800" cy="2585323"/>
          </a:xfrm>
          <a:prstGeom prst="rect">
            <a:avLst/>
          </a:prstGeom>
        </p:spPr>
        <p:txBody>
          <a:bodyPr wrap="square">
            <a:spAutoFit/>
          </a:bodyPr>
          <a:lstStyle/>
          <a:p>
            <a:pPr lvl="0" fontAlgn="base">
              <a:spcBef>
                <a:spcPct val="0"/>
              </a:spcBef>
              <a:spcAft>
                <a:spcPct val="0"/>
              </a:spcAft>
            </a:pPr>
            <a:r>
              <a:rPr lang="en-US" b="1" dirty="0" err="1" smtClean="0">
                <a:latin typeface="Arial" pitchFamily="34" charset="0"/>
                <a:ea typeface="Calibri" pitchFamily="34" charset="0"/>
                <a:cs typeface="Arial" pitchFamily="34" charset="0"/>
              </a:rPr>
              <a:t>Zeroth</a:t>
            </a:r>
            <a:r>
              <a:rPr lang="en-US" b="1" dirty="0" smtClean="0">
                <a:latin typeface="Arial" pitchFamily="34" charset="0"/>
                <a:ea typeface="Calibri" pitchFamily="34" charset="0"/>
                <a:cs typeface="Arial" pitchFamily="34" charset="0"/>
              </a:rPr>
              <a:t> Law of Thermodynamics:</a:t>
            </a:r>
          </a:p>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The Thermodynamics </a:t>
            </a:r>
            <a:r>
              <a:rPr lang="en-US" dirty="0" err="1" smtClean="0">
                <a:latin typeface="Arial" pitchFamily="34" charset="0"/>
                <a:ea typeface="Calibri" pitchFamily="34" charset="0"/>
                <a:cs typeface="Arial" pitchFamily="34" charset="0"/>
              </a:rPr>
              <a:t>Zeroth</a:t>
            </a:r>
            <a:r>
              <a:rPr lang="en-US" dirty="0" smtClean="0">
                <a:latin typeface="Arial" pitchFamily="34" charset="0"/>
                <a:ea typeface="Calibri" pitchFamily="34" charset="0"/>
                <a:cs typeface="Arial" pitchFamily="34" charset="0"/>
              </a:rPr>
              <a:t> Law states that if two systems are at the same time in thermal equilibrium with a third system, they are in equilibrium with each other.</a:t>
            </a:r>
            <a:endParaRPr lang="en-US" sz="105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Arial" pitchFamily="34" charset="0"/>
                <a:ea typeface="Calibri" pitchFamily="34" charset="0"/>
                <a:cs typeface="Arial" pitchFamily="34" charset="0"/>
              </a:rPr>
              <a:t>If an object with a higher temperature comes in contact with an object of lower temperature, it will transfer heat to the lower temperature object. The objects will approach the same temperature and in the absence of loss to other objects, they will maintain a single constant temperature. Therefore, thermal equilibrium is attained.</a:t>
            </a:r>
            <a:endParaRPr lang="en-US" sz="1050" dirty="0" smtClean="0">
              <a:latin typeface="Arial" pitchFamily="34" charset="0"/>
              <a:cs typeface="Arial" pitchFamily="34" charset="0"/>
            </a:endParaRPr>
          </a:p>
        </p:txBody>
      </p:sp>
      <p:pic>
        <p:nvPicPr>
          <p:cNvPr id="4" name="image5.jpeg" descr="https://cdn.me-mechanicalengineering.com/wp-content/uploads/2015/05/zeroth-law-thermodynamics.png"/>
          <p:cNvPicPr/>
          <p:nvPr/>
        </p:nvPicPr>
        <p:blipFill>
          <a:blip r:embed="rId2" cstate="print"/>
          <a:stretch>
            <a:fillRect/>
          </a:stretch>
        </p:blipFill>
        <p:spPr>
          <a:xfrm>
            <a:off x="2895600" y="3505200"/>
            <a:ext cx="2895600" cy="19145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8534400" cy="923330"/>
          </a:xfrm>
          <a:prstGeom prst="rect">
            <a:avLst/>
          </a:prstGeom>
        </p:spPr>
        <p:txBody>
          <a:bodyPr wrap="square">
            <a:spAutoFit/>
          </a:bodyPr>
          <a:lstStyle/>
          <a:p>
            <a:pPr lvl="0" fontAlgn="base">
              <a:spcBef>
                <a:spcPct val="0"/>
              </a:spcBef>
              <a:spcAft>
                <a:spcPct val="0"/>
              </a:spcAft>
            </a:pPr>
            <a:r>
              <a:rPr lang="en-US" dirty="0" smtClean="0">
                <a:latin typeface="Arial" pitchFamily="34" charset="0"/>
                <a:ea typeface="Calibri" pitchFamily="34" charset="0"/>
                <a:cs typeface="Arial" pitchFamily="34" charset="0"/>
              </a:rPr>
              <a:t>If objects ‘A’ and ‘C’ are in thermal equilibrium with ‘B’, then object ‘A’ is in thermal equilibrium with object ‘C’. Practically this means all three objects are at the same temperature and it forms the basis for comparison of temperatures.</a:t>
            </a:r>
            <a:endParaRPr lang="en-US" sz="1050" dirty="0" smtClean="0">
              <a:latin typeface="Arial" pitchFamily="34" charset="0"/>
              <a:cs typeface="Arial" pitchFamily="34" charset="0"/>
            </a:endParaRPr>
          </a:p>
        </p:txBody>
      </p:sp>
      <p:sp>
        <p:nvSpPr>
          <p:cNvPr id="5" name="Rectangle 4"/>
          <p:cNvSpPr/>
          <p:nvPr/>
        </p:nvSpPr>
        <p:spPr>
          <a:xfrm>
            <a:off x="457200" y="1523999"/>
            <a:ext cx="8229600" cy="3416320"/>
          </a:xfrm>
          <a:prstGeom prst="rect">
            <a:avLst/>
          </a:prstGeom>
        </p:spPr>
        <p:txBody>
          <a:bodyPr wrap="square">
            <a:spAutoFit/>
          </a:bodyPr>
          <a:lstStyle/>
          <a:p>
            <a:pPr lvl="0" algn="just" fontAlgn="base">
              <a:spcBef>
                <a:spcPct val="0"/>
              </a:spcBef>
              <a:spcAft>
                <a:spcPct val="0"/>
              </a:spcAft>
            </a:pPr>
            <a:r>
              <a:rPr lang="en-US" b="1" dirty="0" smtClean="0">
                <a:latin typeface="Arial" pitchFamily="34" charset="0"/>
                <a:ea typeface="Calibri" pitchFamily="34" charset="0"/>
                <a:cs typeface="Arial" pitchFamily="34" charset="0"/>
              </a:rPr>
              <a:t>Principles of Thermometry:</a:t>
            </a:r>
          </a:p>
          <a:p>
            <a:pPr lvl="0" algn="just" eaLnBrk="0" fontAlgn="base" hangingPunct="0">
              <a:spcBef>
                <a:spcPct val="0"/>
              </a:spcBef>
              <a:spcAft>
                <a:spcPct val="0"/>
              </a:spcAft>
            </a:pPr>
            <a:r>
              <a:rPr lang="en-US" dirty="0" smtClean="0">
                <a:latin typeface="Arial" pitchFamily="34" charset="0"/>
                <a:ea typeface="Calibri" pitchFamily="34" charset="0"/>
                <a:cs typeface="Arial" pitchFamily="34" charset="0"/>
              </a:rPr>
              <a:t>Thermometry is the science and practice of temperature measurement. Any measurable change in a thermometric probe (e.g. the dilatation of a liquid in a capillary tube, variation of electrical resistance of a conductor, of refractive index of a transparent material, and so on) can be used to mark temperature levels, that should later be calibrated against an internationally agreed unit if the measure is to be related to other thermodynamic variables. Thermometry is sometimes split in metrological studies in two subfields: contact thermometry and noncontact thermometry. As there can never be complete thermal uniformity at large, thermometry is always associated to a heat transfer problem with some space-time coordinates of measurement, given rise to time-series plots and temperature maps.</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1"/>
            <a:ext cx="8153400" cy="3139321"/>
          </a:xfrm>
          <a:prstGeom prst="rect">
            <a:avLst/>
          </a:prstGeom>
        </p:spPr>
        <p:txBody>
          <a:bodyPr wrap="square">
            <a:spAutoFit/>
          </a:bodyPr>
          <a:lstStyle/>
          <a:p>
            <a:r>
              <a:rPr lang="en-US" b="1" dirty="0" smtClean="0"/>
              <a:t>Internal Energy</a:t>
            </a:r>
          </a:p>
          <a:p>
            <a:r>
              <a:rPr lang="en-US" dirty="0" smtClean="0"/>
              <a:t>Through, Joule experiment what happen to energy between time it is added to water as work, and time it is extracted to heat? Logic suggests that this energy contained in the water in another form which called internal energy.</a:t>
            </a:r>
          </a:p>
          <a:p>
            <a:r>
              <a:rPr lang="en-US" dirty="0" smtClean="0"/>
              <a:t>Internal energy refers to energy of molecules of substance which are ceaseless motion and possess kinetics energy. The addition of heat to a substance increases this molecular activity, and thus causes an increase in its internal energy. Work done on the substance can have the same effect, as was shown by Joule. Internal energy cannot be directly measured; there are no internal-energy meters. As a result, absolute values are unknown. However, this is not a disadvantage in thermodynamic analysis, because only changes in internal energy are required.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35846"/>
            <a:ext cx="8229600" cy="3970318"/>
          </a:xfrm>
          <a:prstGeom prst="rect">
            <a:avLst/>
          </a:prstGeom>
        </p:spPr>
        <p:txBody>
          <a:bodyPr wrap="square">
            <a:spAutoFit/>
          </a:bodyPr>
          <a:lstStyle/>
          <a:p>
            <a:pPr lvl="0" algn="ctr" fontAlgn="base">
              <a:spcBef>
                <a:spcPct val="0"/>
              </a:spcBef>
              <a:spcAft>
                <a:spcPct val="0"/>
              </a:spcAft>
            </a:pPr>
            <a:r>
              <a:rPr lang="en-US" b="1" dirty="0" smtClean="0">
                <a:latin typeface="Arial" pitchFamily="34" charset="0"/>
                <a:ea typeface="Calibri" pitchFamily="34" charset="0"/>
                <a:cs typeface="Arial" pitchFamily="34" charset="0"/>
              </a:rPr>
              <a:t>First Law of Thermodynamics:</a:t>
            </a: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During a thermodynamic cycle, a cyclic process the systems undergoes, the cyclic integral of heat added is equal to integral of work done. The first law equation can also be written in the form,</a:t>
            </a:r>
            <a:endParaRPr lang="en-US" sz="1050" dirty="0" smtClean="0">
              <a:latin typeface="Arial" pitchFamily="34" charset="0"/>
              <a:cs typeface="Arial" pitchFamily="34" charset="0"/>
            </a:endParaRP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a:t>
            </a:r>
            <a:r>
              <a:rPr lang="en-US" dirty="0" err="1" smtClean="0">
                <a:latin typeface="Arial" pitchFamily="34" charset="0"/>
                <a:ea typeface="Calibri" pitchFamily="34" charset="0"/>
                <a:cs typeface="Arial" pitchFamily="34" charset="0"/>
              </a:rPr>
              <a:t>dQ</a:t>
            </a:r>
            <a:r>
              <a:rPr lang="en-US" dirty="0" smtClean="0">
                <a:latin typeface="Arial" pitchFamily="34" charset="0"/>
                <a:ea typeface="Calibri" pitchFamily="34" charset="0"/>
                <a:cs typeface="Arial" pitchFamily="34" charset="0"/>
              </a:rPr>
              <a:t> – </a:t>
            </a:r>
            <a:r>
              <a:rPr lang="en-US" dirty="0" err="1" smtClean="0">
                <a:latin typeface="Arial" pitchFamily="34" charset="0"/>
                <a:ea typeface="Calibri" pitchFamily="34" charset="0"/>
                <a:cs typeface="Arial" pitchFamily="34" charset="0"/>
              </a:rPr>
              <a:t>dW</a:t>
            </a:r>
            <a:r>
              <a:rPr lang="en-US" dirty="0" smtClean="0">
                <a:latin typeface="Arial" pitchFamily="34" charset="0"/>
                <a:ea typeface="Calibri" pitchFamily="34" charset="0"/>
                <a:cs typeface="Arial" pitchFamily="34" charset="0"/>
              </a:rPr>
              <a:t>) = 0</a:t>
            </a:r>
            <a:endParaRPr lang="en-US" sz="1050" dirty="0" smtClean="0">
              <a:latin typeface="Arial" pitchFamily="34" charset="0"/>
              <a:cs typeface="Arial" pitchFamily="34" charset="0"/>
            </a:endParaRP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Equation </a:t>
            </a:r>
            <a:r>
              <a:rPr lang="en-US" dirty="0" err="1" smtClean="0">
                <a:latin typeface="Arial" pitchFamily="34" charset="0"/>
                <a:ea typeface="Calibri" pitchFamily="34" charset="0"/>
                <a:cs typeface="Arial" pitchFamily="34" charset="0"/>
              </a:rPr>
              <a:t>dU</a:t>
            </a:r>
            <a:r>
              <a:rPr lang="en-US" dirty="0" smtClean="0">
                <a:latin typeface="Arial" pitchFamily="34" charset="0"/>
                <a:ea typeface="Calibri" pitchFamily="34" charset="0"/>
                <a:cs typeface="Arial" pitchFamily="34" charset="0"/>
              </a:rPr>
              <a:t> = </a:t>
            </a:r>
            <a:r>
              <a:rPr lang="en-US" dirty="0" err="1" smtClean="0">
                <a:latin typeface="Arial" pitchFamily="34" charset="0"/>
                <a:ea typeface="Calibri" pitchFamily="34" charset="0"/>
                <a:cs typeface="Arial" pitchFamily="34" charset="0"/>
              </a:rPr>
              <a:t>dQ</a:t>
            </a:r>
            <a:r>
              <a:rPr lang="en-US" dirty="0" smtClean="0">
                <a:latin typeface="Arial" pitchFamily="34" charset="0"/>
                <a:ea typeface="Calibri" pitchFamily="34" charset="0"/>
                <a:cs typeface="Arial" pitchFamily="34" charset="0"/>
              </a:rPr>
              <a:t> – </a:t>
            </a:r>
            <a:r>
              <a:rPr lang="en-US" dirty="0" err="1" smtClean="0">
                <a:latin typeface="Arial" pitchFamily="34" charset="0"/>
                <a:ea typeface="Calibri" pitchFamily="34" charset="0"/>
                <a:cs typeface="Arial" pitchFamily="34" charset="0"/>
              </a:rPr>
              <a:t>dW</a:t>
            </a:r>
            <a:r>
              <a:rPr lang="en-US" dirty="0" smtClean="0">
                <a:latin typeface="Arial" pitchFamily="34" charset="0"/>
                <a:ea typeface="Calibri" pitchFamily="34" charset="0"/>
                <a:cs typeface="Arial" pitchFamily="34" charset="0"/>
              </a:rPr>
              <a:t> is a corollary to the first law of thermodynamics. It shows that there exists a property internal energy (U) of the system, such that a change in its value is equal to the difference in heat entering and work leaving the system.</a:t>
            </a:r>
            <a:endParaRPr lang="en-US" sz="1050" dirty="0" smtClean="0">
              <a:latin typeface="Arial" pitchFamily="34" charset="0"/>
              <a:cs typeface="Arial" pitchFamily="34" charset="0"/>
            </a:endParaRP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The First law of thermodynamics states that energy is neither created nor destroyed. Thus the total energy of the universe is a constant. However, energy can certainly be transferred from one form to another form.</a:t>
            </a:r>
            <a:endParaRPr lang="en-US" sz="1050" dirty="0" smtClean="0">
              <a:latin typeface="Arial" pitchFamily="34" charset="0"/>
              <a:cs typeface="Arial" pitchFamily="34" charset="0"/>
            </a:endParaRP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The 1st law of thermodynamics can be mathematically stated as follows:</a:t>
            </a:r>
            <a:endParaRPr lang="en-US" sz="1050" dirty="0" smtClean="0">
              <a:latin typeface="Arial" pitchFamily="34" charset="0"/>
              <a:cs typeface="Arial" pitchFamily="34" charset="0"/>
            </a:endParaRPr>
          </a:p>
          <a:p>
            <a:pPr lvl="0" algn="ctr" eaLnBrk="0" fontAlgn="base" hangingPunct="0">
              <a:spcBef>
                <a:spcPct val="0"/>
              </a:spcBef>
              <a:spcAft>
                <a:spcPct val="0"/>
              </a:spcAft>
            </a:pPr>
            <a:r>
              <a:rPr lang="en-US" dirty="0" smtClean="0">
                <a:latin typeface="Arial" pitchFamily="34" charset="0"/>
                <a:ea typeface="Calibri" pitchFamily="34" charset="0"/>
                <a:cs typeface="Arial" pitchFamily="34" charset="0"/>
              </a:rPr>
              <a:t>§</a:t>
            </a:r>
            <a:r>
              <a:rPr lang="en-US" dirty="0" err="1" smtClean="0">
                <a:latin typeface="Arial" pitchFamily="34" charset="0"/>
                <a:ea typeface="Calibri" pitchFamily="34" charset="0"/>
                <a:cs typeface="Arial" pitchFamily="34" charset="0"/>
              </a:rPr>
              <a:t>dQ</a:t>
            </a:r>
            <a:r>
              <a:rPr lang="en-US" dirty="0" smtClean="0">
                <a:latin typeface="Arial" pitchFamily="34" charset="0"/>
                <a:ea typeface="Calibri" pitchFamily="34" charset="0"/>
                <a:cs typeface="Arial" pitchFamily="34" charset="0"/>
              </a:rPr>
              <a:t> = §</a:t>
            </a:r>
            <a:r>
              <a:rPr lang="en-US" dirty="0" err="1" smtClean="0">
                <a:latin typeface="Arial" pitchFamily="34" charset="0"/>
                <a:ea typeface="Calibri" pitchFamily="34" charset="0"/>
                <a:cs typeface="Arial" pitchFamily="34" charset="0"/>
              </a:rPr>
              <a:t>dW</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81000"/>
            <a:ext cx="8077200" cy="3416320"/>
          </a:xfrm>
          <a:prstGeom prst="rect">
            <a:avLst/>
          </a:prstGeom>
        </p:spPr>
        <p:txBody>
          <a:bodyPr wrap="square">
            <a:spAutoFit/>
          </a:bodyPr>
          <a:lstStyle/>
          <a:p>
            <a:pPr lvl="0" indent="34925" algn="just" fontAlgn="base">
              <a:spcBef>
                <a:spcPct val="0"/>
              </a:spcBef>
              <a:spcAft>
                <a:spcPct val="0"/>
              </a:spcAft>
            </a:pPr>
            <a:r>
              <a:rPr lang="en-US" b="1" dirty="0" smtClean="0">
                <a:latin typeface="Arial" pitchFamily="34" charset="0"/>
                <a:ea typeface="Calibri" pitchFamily="34" charset="0"/>
                <a:cs typeface="Arial" pitchFamily="34" charset="0"/>
              </a:rPr>
              <a:t>Flow Process</a:t>
            </a:r>
          </a:p>
          <a:p>
            <a:pPr lvl="0" indent="34925" algn="just" eaLnBrk="0" fontAlgn="base" hangingPunct="0">
              <a:spcBef>
                <a:spcPct val="0"/>
              </a:spcBef>
              <a:spcAft>
                <a:spcPct val="0"/>
              </a:spcAft>
            </a:pPr>
            <a:r>
              <a:rPr lang="en-US" dirty="0" smtClean="0">
                <a:latin typeface="Arial" pitchFamily="34" charset="0"/>
                <a:ea typeface="Calibri" pitchFamily="34" charset="0"/>
                <a:cs typeface="Arial" pitchFamily="34" charset="0"/>
              </a:rPr>
              <a:t>Steady flow energy equation:</a:t>
            </a:r>
            <a:endParaRPr lang="en-US" sz="1050" dirty="0" smtClean="0">
              <a:latin typeface="Arial" pitchFamily="34" charset="0"/>
              <a:cs typeface="Arial" pitchFamily="34" charset="0"/>
            </a:endParaRPr>
          </a:p>
          <a:p>
            <a:pPr lvl="0" indent="34925" algn="just" eaLnBrk="0" fontAlgn="base" hangingPunct="0">
              <a:spcBef>
                <a:spcPct val="0"/>
              </a:spcBef>
              <a:spcAft>
                <a:spcPct val="0"/>
              </a:spcAft>
            </a:pPr>
            <a:r>
              <a:rPr lang="en-US" dirty="0" smtClean="0">
                <a:latin typeface="Arial" pitchFamily="34" charset="0"/>
                <a:ea typeface="Calibri" pitchFamily="34" charset="0"/>
                <a:cs typeface="Arial" pitchFamily="34" charset="0"/>
              </a:rPr>
              <a:t>Virtually all the practical systems involve flow of mass across the boundary separating the system and the surroundings. Whether it be a steam turbine or a gas turbine or a compressor or an automobile engine there exists flow of gases/gas mixtures into and out of the system. So we must know how the first Law of thermodynamics can be applied to an open system.</a:t>
            </a:r>
            <a:endParaRPr lang="en-US" sz="1050" dirty="0" smtClean="0">
              <a:latin typeface="Arial" pitchFamily="34" charset="0"/>
              <a:cs typeface="Arial" pitchFamily="34" charset="0"/>
            </a:endParaRPr>
          </a:p>
          <a:p>
            <a:pPr lvl="0" indent="34925" algn="just" eaLnBrk="0" fontAlgn="base" hangingPunct="0">
              <a:spcBef>
                <a:spcPct val="0"/>
              </a:spcBef>
              <a:spcAft>
                <a:spcPct val="0"/>
              </a:spcAft>
            </a:pPr>
            <a:r>
              <a:rPr lang="en-US" dirty="0" smtClean="0">
                <a:latin typeface="Arial" pitchFamily="34" charset="0"/>
                <a:ea typeface="Calibri" pitchFamily="34" charset="0"/>
                <a:cs typeface="Arial" pitchFamily="34" charset="0"/>
              </a:rPr>
              <a:t>The fluid entering the system will have its own internal, kinetic and potential energies.</a:t>
            </a:r>
            <a:endParaRPr lang="en-US" sz="1050" dirty="0" smtClean="0">
              <a:latin typeface="Arial" pitchFamily="34" charset="0"/>
              <a:cs typeface="Arial" pitchFamily="34" charset="0"/>
            </a:endParaRPr>
          </a:p>
          <a:p>
            <a:pPr lvl="0" indent="34925" algn="just" eaLnBrk="0" fontAlgn="base" hangingPunct="0">
              <a:spcBef>
                <a:spcPct val="0"/>
              </a:spcBef>
              <a:spcAft>
                <a:spcPct val="0"/>
              </a:spcAft>
            </a:pPr>
            <a:r>
              <a:rPr lang="en-US" dirty="0" smtClean="0">
                <a:latin typeface="Arial" pitchFamily="34" charset="0"/>
                <a:ea typeface="Calibri" pitchFamily="34" charset="0"/>
                <a:cs typeface="Arial" pitchFamily="34" charset="0"/>
              </a:rPr>
              <a:t>Let u1 be the specific internal energy of the fluid entering C</a:t>
            </a:r>
            <a:r>
              <a:rPr lang="en-US" baseline="-30000" dirty="0" smtClean="0">
                <a:latin typeface="Arial" pitchFamily="34" charset="0"/>
                <a:ea typeface="Calibri" pitchFamily="34" charset="0"/>
                <a:cs typeface="Arial" pitchFamily="34" charset="0"/>
              </a:rPr>
              <a:t>1</a:t>
            </a:r>
            <a:r>
              <a:rPr lang="en-US" dirty="0" smtClean="0">
                <a:latin typeface="Arial" pitchFamily="34" charset="0"/>
                <a:ea typeface="Calibri" pitchFamily="34" charset="0"/>
                <a:cs typeface="Arial" pitchFamily="34" charset="0"/>
              </a:rPr>
              <a:t> be the velocity of the fluid while entering Z</a:t>
            </a:r>
            <a:r>
              <a:rPr lang="en-US" baseline="-30000" dirty="0" smtClean="0">
                <a:latin typeface="Arial" pitchFamily="34" charset="0"/>
                <a:ea typeface="Calibri" pitchFamily="34" charset="0"/>
                <a:cs typeface="Arial" pitchFamily="34" charset="0"/>
              </a:rPr>
              <a:t>1</a:t>
            </a:r>
            <a:r>
              <a:rPr lang="en-US" dirty="0" smtClean="0">
                <a:latin typeface="Arial" pitchFamily="34" charset="0"/>
                <a:ea typeface="Calibri" pitchFamily="34" charset="0"/>
                <a:cs typeface="Arial" pitchFamily="34" charset="0"/>
              </a:rPr>
              <a:t> be the potential energy of the fluid while entering Similarly let u</a:t>
            </a:r>
            <a:r>
              <a:rPr lang="en-US" baseline="-30000" dirty="0" smtClean="0">
                <a:latin typeface="Arial" pitchFamily="34" charset="0"/>
                <a:ea typeface="Calibri" pitchFamily="34" charset="0"/>
                <a:cs typeface="Arial" pitchFamily="34" charset="0"/>
              </a:rPr>
              <a:t>2</a:t>
            </a:r>
            <a:r>
              <a:rPr lang="en-US" dirty="0" smtClean="0">
                <a:latin typeface="Arial" pitchFamily="34" charset="0"/>
                <a:ea typeface="Calibri" pitchFamily="34" charset="0"/>
                <a:cs typeface="Arial" pitchFamily="34" charset="0"/>
              </a:rPr>
              <a:t>, C</a:t>
            </a:r>
            <a:r>
              <a:rPr lang="en-US" baseline="-30000" dirty="0" smtClean="0">
                <a:latin typeface="Arial" pitchFamily="34" charset="0"/>
                <a:ea typeface="Calibri" pitchFamily="34" charset="0"/>
                <a:cs typeface="Arial" pitchFamily="34" charset="0"/>
              </a:rPr>
              <a:t>2</a:t>
            </a:r>
            <a:r>
              <a:rPr lang="en-US" dirty="0" smtClean="0">
                <a:latin typeface="Arial" pitchFamily="34" charset="0"/>
                <a:ea typeface="Calibri" pitchFamily="34" charset="0"/>
                <a:cs typeface="Arial" pitchFamily="34" charset="0"/>
              </a:rPr>
              <a:t> and Z</a:t>
            </a:r>
            <a:r>
              <a:rPr lang="en-US" baseline="-30000" dirty="0" smtClean="0">
                <a:latin typeface="Arial" pitchFamily="34" charset="0"/>
                <a:ea typeface="Calibri" pitchFamily="34" charset="0"/>
                <a:cs typeface="Arial" pitchFamily="34" charset="0"/>
              </a:rPr>
              <a:t>2</a:t>
            </a:r>
            <a:r>
              <a:rPr lang="en-US" dirty="0" smtClean="0">
                <a:latin typeface="Arial" pitchFamily="34" charset="0"/>
                <a:ea typeface="Calibri" pitchFamily="34" charset="0"/>
                <a:cs typeface="Arial" pitchFamily="34" charset="0"/>
              </a:rPr>
              <a:t> be respective entities while leaving.</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9.png"/>
          <p:cNvPicPr/>
          <p:nvPr/>
        </p:nvPicPr>
        <p:blipFill>
          <a:blip r:embed="rId2" cstate="print"/>
          <a:stretch>
            <a:fillRect/>
          </a:stretch>
        </p:blipFill>
        <p:spPr>
          <a:xfrm>
            <a:off x="457200" y="685800"/>
            <a:ext cx="8305800" cy="4343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0.jpeg"/>
          <p:cNvPicPr/>
          <p:nvPr/>
        </p:nvPicPr>
        <p:blipFill>
          <a:blip r:embed="rId2" cstate="print"/>
          <a:stretch>
            <a:fillRect/>
          </a:stretch>
        </p:blipFill>
        <p:spPr>
          <a:xfrm>
            <a:off x="685800" y="381000"/>
            <a:ext cx="7848600" cy="563879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1.jpeg"/>
          <p:cNvPicPr/>
          <p:nvPr/>
        </p:nvPicPr>
        <p:blipFill>
          <a:blip r:embed="rId2" cstate="print"/>
          <a:stretch>
            <a:fillRect/>
          </a:stretch>
        </p:blipFill>
        <p:spPr>
          <a:xfrm>
            <a:off x="533400" y="457200"/>
            <a:ext cx="8077199" cy="563879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2.jpeg"/>
          <p:cNvPicPr/>
          <p:nvPr/>
        </p:nvPicPr>
        <p:blipFill>
          <a:blip r:embed="rId2" cstate="print"/>
          <a:stretch>
            <a:fillRect/>
          </a:stretch>
        </p:blipFill>
        <p:spPr>
          <a:xfrm>
            <a:off x="685800" y="762000"/>
            <a:ext cx="8000999" cy="3429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229600" cy="2031325"/>
          </a:xfrm>
          <a:prstGeom prst="rect">
            <a:avLst/>
          </a:prstGeom>
        </p:spPr>
        <p:txBody>
          <a:bodyPr wrap="square">
            <a:spAutoFit/>
          </a:bodyPr>
          <a:lstStyle/>
          <a:p>
            <a:pPr lvl="0" algn="just" fontAlgn="base">
              <a:spcBef>
                <a:spcPct val="0"/>
              </a:spcBef>
              <a:spcAft>
                <a:spcPct val="0"/>
              </a:spcAft>
              <a:tabLst>
                <a:tab pos="596900" algn="l"/>
              </a:tabLst>
            </a:pPr>
            <a:r>
              <a:rPr lang="en-US" b="1" dirty="0" smtClean="0">
                <a:latin typeface="Arial" pitchFamily="34" charset="0"/>
                <a:ea typeface="Calibri" pitchFamily="34" charset="0"/>
                <a:cs typeface="Arial" pitchFamily="34" charset="0"/>
              </a:rPr>
              <a:t>Limitations of the First Law:</a:t>
            </a:r>
          </a:p>
          <a:p>
            <a:pPr lvl="0" algn="just"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The first law of thermodynamics merely indicates that in any process there is a transformation between the various forms of energy involved in the process but provides no information regarding the feasibility of such transformation.</a:t>
            </a:r>
            <a:endParaRPr lang="en-US" sz="1050" dirty="0" smtClean="0">
              <a:latin typeface="Arial" pitchFamily="34" charset="0"/>
              <a:cs typeface="Arial" pitchFamily="34" charset="0"/>
            </a:endParaRPr>
          </a:p>
          <a:p>
            <a:pPr lvl="0" algn="just"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First law does not provide any information regarding the direction processes will take</a:t>
            </a:r>
            <a:endParaRPr lang="en-US" sz="1050" dirty="0" smtClean="0">
              <a:latin typeface="Arial" pitchFamily="34" charset="0"/>
              <a:cs typeface="Arial" pitchFamily="34" charset="0"/>
            </a:endParaRPr>
          </a:p>
          <a:p>
            <a:pPr lvl="0" algn="just" eaLnBrk="0" fontAlgn="base" hangingPunct="0">
              <a:spcBef>
                <a:spcPct val="0"/>
              </a:spcBef>
              <a:spcAft>
                <a:spcPct val="0"/>
              </a:spcAft>
              <a:tabLst>
                <a:tab pos="596900" algn="l"/>
              </a:tabLst>
            </a:pPr>
            <a:r>
              <a:rPr lang="en-US" dirty="0" smtClean="0">
                <a:latin typeface="Arial" pitchFamily="34" charset="0"/>
                <a:ea typeface="Calibri" pitchFamily="34" charset="0"/>
                <a:cs typeface="Arial" pitchFamily="34" charset="0"/>
              </a:rPr>
              <a:t>whether it is a spontaneous or a non spontaneous process.</a:t>
            </a:r>
            <a:endParaRPr lang="en-US" sz="2800" dirty="0" smtClean="0">
              <a:latin typeface="Arial" pitchFamily="34" charset="0"/>
              <a:cs typeface="Arial" pitchFamily="34" charset="0"/>
            </a:endParaRPr>
          </a:p>
        </p:txBody>
      </p:sp>
      <p:sp>
        <p:nvSpPr>
          <p:cNvPr id="5" name="Rectangle 4"/>
          <p:cNvSpPr/>
          <p:nvPr/>
        </p:nvSpPr>
        <p:spPr>
          <a:xfrm>
            <a:off x="609600" y="2666998"/>
            <a:ext cx="8077200" cy="1754326"/>
          </a:xfrm>
          <a:prstGeom prst="rect">
            <a:avLst/>
          </a:prstGeom>
        </p:spPr>
        <p:txBody>
          <a:bodyPr wrap="square">
            <a:spAutoFit/>
          </a:bodyPr>
          <a:lstStyle/>
          <a:p>
            <a:pPr lvl="0" algn="just" fontAlgn="base">
              <a:spcBef>
                <a:spcPct val="0"/>
              </a:spcBef>
              <a:spcAft>
                <a:spcPct val="0"/>
              </a:spcAft>
            </a:pPr>
            <a:r>
              <a:rPr lang="en-US" b="1" dirty="0" smtClean="0">
                <a:latin typeface="Arial" pitchFamily="34" charset="0"/>
                <a:ea typeface="Calibri" pitchFamily="34" charset="0"/>
                <a:cs typeface="Arial" pitchFamily="34" charset="0"/>
              </a:rPr>
              <a:t>Heat Engine:</a:t>
            </a:r>
          </a:p>
          <a:p>
            <a:pPr lvl="0" algn="just" eaLnBrk="0" fontAlgn="base" hangingPunct="0">
              <a:spcBef>
                <a:spcPct val="0"/>
              </a:spcBef>
              <a:spcAft>
                <a:spcPct val="0"/>
              </a:spcAft>
            </a:pPr>
            <a:r>
              <a:rPr lang="en-US" dirty="0" smtClean="0">
                <a:latin typeface="Arial" pitchFamily="34" charset="0"/>
                <a:ea typeface="Calibri" pitchFamily="34" charset="0"/>
                <a:cs typeface="Arial" pitchFamily="34" charset="0"/>
              </a:rPr>
              <a:t>It is a cyclically operating device which absorbs energy as heat from a high temperature reservoir, converts part of the energy into work and rejects the rest of the energy as heat to a thermal reservoir at low temperature.</a:t>
            </a:r>
            <a:endParaRPr lang="en-US" sz="1050"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Calibri" pitchFamily="34" charset="0"/>
                <a:cs typeface="Arial" pitchFamily="34" charset="0"/>
              </a:rPr>
              <a:t>The working fluid is a substance, which absorbs energy as heat from a source, and rejects energy as heat to a sink.</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153400" cy="6001643"/>
          </a:xfrm>
          <a:prstGeom prst="rect">
            <a:avLst/>
          </a:prstGeom>
        </p:spPr>
        <p:txBody>
          <a:bodyPr wrap="square">
            <a:spAutoFit/>
          </a:bodyPr>
          <a:lstStyle/>
          <a:p>
            <a:pPr>
              <a:buFont typeface="Wingdings" pitchFamily="2" charset="2"/>
              <a:buChar char="ü"/>
            </a:pPr>
            <a:r>
              <a:rPr lang="en-US" sz="3200" b="1" dirty="0"/>
              <a:t>System: </a:t>
            </a:r>
          </a:p>
          <a:p>
            <a:r>
              <a:rPr lang="en-US" sz="3200" dirty="0"/>
              <a:t>A thermodynamic system is defined as a quantity of matter or a region in space which is selected for the study. </a:t>
            </a:r>
          </a:p>
          <a:p>
            <a:pPr>
              <a:buFont typeface="Wingdings" pitchFamily="2" charset="2"/>
              <a:buChar char="ü"/>
            </a:pPr>
            <a:r>
              <a:rPr lang="en-US" sz="3200" b="1" dirty="0" err="1"/>
              <a:t>Suroundings</a:t>
            </a:r>
            <a:r>
              <a:rPr lang="en-US" sz="3200" b="1" dirty="0"/>
              <a:t>: </a:t>
            </a:r>
          </a:p>
          <a:p>
            <a:r>
              <a:rPr lang="en-US" sz="3200" dirty="0"/>
              <a:t>The mass or region outside the system is called surroundings. </a:t>
            </a:r>
          </a:p>
          <a:p>
            <a:pPr>
              <a:buFont typeface="Wingdings" pitchFamily="2" charset="2"/>
              <a:buChar char="ü"/>
            </a:pPr>
            <a:r>
              <a:rPr lang="en-US" sz="3200" b="1" dirty="0"/>
              <a:t>Boundary: </a:t>
            </a:r>
          </a:p>
          <a:p>
            <a:r>
              <a:rPr lang="en-US" sz="3200" dirty="0"/>
              <a:t>The real or imaginary surfaces which separates the system and surroundings is called boundary. The real or imaginary surfaces which separates the system and surroundings is called boundary.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png" descr="http://home.iitk.ac.in/~suller/lectures/lec21_files/image006.gif"/>
          <p:cNvPicPr/>
          <p:nvPr/>
        </p:nvPicPr>
        <p:blipFill>
          <a:blip r:embed="rId2" cstate="print"/>
          <a:stretch>
            <a:fillRect/>
          </a:stretch>
        </p:blipFill>
        <p:spPr>
          <a:xfrm>
            <a:off x="762000" y="304800"/>
            <a:ext cx="7620000" cy="6096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Arial" pitchFamily="34" charset="0"/>
              </a:rPr>
              <a:t>Heat pump:</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3012" name="image17.png" descr="http://home.iitk.ac.in/~suller/lectures/lec21_files/image008.gif"/>
          <p:cNvPicPr>
            <a:picLocks noChangeAspect="1" noChangeArrowheads="1"/>
          </p:cNvPicPr>
          <p:nvPr/>
        </p:nvPicPr>
        <p:blipFill>
          <a:blip r:embed="rId2"/>
          <a:srcRect/>
          <a:stretch>
            <a:fillRect/>
          </a:stretch>
        </p:blipFill>
        <p:spPr bwMode="auto">
          <a:xfrm>
            <a:off x="1493838" y="1954213"/>
            <a:ext cx="4589462" cy="3930650"/>
          </a:xfrm>
          <a:prstGeom prst="rect">
            <a:avLst/>
          </a:prstGeom>
          <a:noFill/>
        </p:spPr>
      </p:pic>
      <p:sp>
        <p:nvSpPr>
          <p:cNvPr id="43014" name="Rectangle 6"/>
          <p:cNvSpPr>
            <a:spLocks noChangeArrowheads="1"/>
          </p:cNvSpPr>
          <p:nvPr/>
        </p:nvSpPr>
        <p:spPr bwMode="auto">
          <a:xfrm>
            <a:off x="139700" y="457200"/>
            <a:ext cx="83185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Arial" pitchFamily="34" charset="0"/>
              </a:rPr>
              <a:t>A heat pump is a device that transfers heat energy from a source of heat to what is called a heat sink. Heat pumps move thermal energy in the opposite direction of spontaneous heat transfer, by absorbing heat from a cold space and releasing it to a warmer one. A heat pump uses a small amount of external power to accomplish the work of transferring energy from the heat source to the heat sink. The most common design of a heat pump involves four main components – a condenser, an expansion valve, an evaporator and a compressor. The heat transfer medium circulated through these components is called refrigerant.</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066800" y="0"/>
            <a:ext cx="7467600" cy="6278642"/>
          </a:xfrm>
          <a:prstGeom prst="rect">
            <a:avLst/>
          </a:prstGeom>
          <a:noFill/>
          <a:ln w="9525">
            <a:noFill/>
            <a:miter lim="800000"/>
            <a:headEnd/>
            <a:tailEnd/>
          </a:ln>
          <a:effectLst/>
        </p:spPr>
        <p:txBody>
          <a:bodyPr vert="horz" wrap="square" lIns="139656" tIns="0" rIns="1785375" bIns="0" numCol="1" anchor="ctr" anchorCtr="0" compatLnSpc="1">
            <a:prstTxWarp prst="textNoShape">
              <a:avLst/>
            </a:prstTxWarp>
            <a:spAutoFit/>
          </a:bodyPr>
          <a:lstStyle/>
          <a:p>
            <a:pPr marL="0" marR="0" lvl="0" indent="1601788"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Arial" pitchFamily="34" charset="0"/>
              </a:rPr>
              <a:t>Coefficient of Performance</a:t>
            </a:r>
          </a:p>
          <a:p>
            <a:pPr marL="0" marR="0" lvl="0" indent="1601788"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The coefficient of performance, COP, of a refrigerator is defined as the heat removed from the cold reservoir </a:t>
            </a:r>
            <a:r>
              <a:rPr kumimoji="0" lang="en-US" sz="2400" b="0" i="0" u="none" strike="noStrike" cap="none" normalizeH="0" baseline="0" dirty="0" err="1" smtClean="0">
                <a:ln>
                  <a:noFill/>
                </a:ln>
                <a:solidFill>
                  <a:schemeClr val="tx1"/>
                </a:solidFill>
                <a:effectLst/>
                <a:ea typeface="Calibri" pitchFamily="34" charset="0"/>
                <a:cs typeface="Arial" pitchFamily="34" charset="0"/>
              </a:rPr>
              <a:t>Qcold</a:t>
            </a:r>
            <a:r>
              <a:rPr kumimoji="0" lang="en-US" sz="2400" b="0" i="0" u="none" strike="noStrike" cap="none" normalizeH="0" baseline="0" dirty="0" smtClean="0">
                <a:ln>
                  <a:noFill/>
                </a:ln>
                <a:solidFill>
                  <a:schemeClr val="tx1"/>
                </a:solidFill>
                <a:effectLst/>
                <a:ea typeface="Calibri" pitchFamily="34" charset="0"/>
                <a:cs typeface="Arial" pitchFamily="34" charset="0"/>
              </a:rPr>
              <a:t>, (i.e. inside a refrigerator) divided by the work W done to remove the heat (i.e. the work done by the compressor).</a:t>
            </a:r>
            <a:endParaRPr kumimoji="0" lang="en-US" sz="1200" b="0" i="0" u="none" strike="noStrike" cap="none" normalizeH="0" baseline="0" dirty="0" smtClean="0">
              <a:ln>
                <a:noFill/>
              </a:ln>
              <a:solidFill>
                <a:schemeClr val="tx1"/>
              </a:solidFill>
              <a:effectLst/>
              <a:cs typeface="Arial" pitchFamily="34" charset="0"/>
            </a:endParaRPr>
          </a:p>
          <a:p>
            <a:pPr marL="0" marR="0" lvl="0" indent="1601788"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COP - coefficient of performance - equation</a:t>
            </a:r>
            <a:endParaRPr kumimoji="0" lang="en-US" sz="1200" b="0" i="0" u="none" strike="noStrike" cap="none" normalizeH="0" baseline="0" dirty="0" smtClean="0">
              <a:ln>
                <a:noFill/>
              </a:ln>
              <a:solidFill>
                <a:schemeClr val="tx1"/>
              </a:solidFill>
              <a:effectLst/>
              <a:cs typeface="Arial" pitchFamily="34" charset="0"/>
            </a:endParaRPr>
          </a:p>
          <a:p>
            <a:pPr marL="0" marR="0" lvl="0" indent="1601788"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As can be seen, the better (more efficient) the refrigerator is when more heat </a:t>
            </a:r>
            <a:r>
              <a:rPr kumimoji="0" lang="en-US" sz="2400" b="0" i="0" u="none" strike="noStrike" cap="none" normalizeH="0" baseline="0" dirty="0" err="1" smtClean="0">
                <a:ln>
                  <a:noFill/>
                </a:ln>
                <a:solidFill>
                  <a:schemeClr val="tx1"/>
                </a:solidFill>
                <a:effectLst/>
                <a:ea typeface="Calibri" pitchFamily="34" charset="0"/>
                <a:cs typeface="Arial" pitchFamily="34" charset="0"/>
              </a:rPr>
              <a:t>Qcold</a:t>
            </a:r>
            <a:r>
              <a:rPr kumimoji="0" lang="en-US" sz="2400" b="0" i="0" u="none" strike="noStrike" cap="none" normalizeH="0" baseline="0" dirty="0" smtClean="0">
                <a:ln>
                  <a:noFill/>
                </a:ln>
                <a:solidFill>
                  <a:schemeClr val="tx1"/>
                </a:solidFill>
                <a:effectLst/>
                <a:ea typeface="Calibri" pitchFamily="34" charset="0"/>
                <a:cs typeface="Arial" pitchFamily="34" charset="0"/>
              </a:rPr>
              <a:t> can be removed from the inside of the refrigerator for a given amount of work. Since the first law of thermodynamics must be valid also in this case (</a:t>
            </a:r>
            <a:r>
              <a:rPr kumimoji="0" lang="en-US" sz="2400" b="0" i="0" u="none" strike="noStrike" cap="none" normalizeH="0" baseline="0" dirty="0" err="1" smtClean="0">
                <a:ln>
                  <a:noFill/>
                </a:ln>
                <a:solidFill>
                  <a:schemeClr val="tx1"/>
                </a:solidFill>
                <a:effectLst/>
                <a:ea typeface="Calibri" pitchFamily="34" charset="0"/>
                <a:cs typeface="Arial" pitchFamily="34" charset="0"/>
              </a:rPr>
              <a:t>Qcold</a:t>
            </a:r>
            <a:r>
              <a:rPr kumimoji="0" lang="en-US" sz="2400" b="0" i="0" u="none" strike="noStrike" cap="none" normalizeH="0" baseline="0" dirty="0" smtClean="0">
                <a:ln>
                  <a:noFill/>
                </a:ln>
                <a:solidFill>
                  <a:schemeClr val="tx1"/>
                </a:solidFill>
                <a:effectLst/>
                <a:ea typeface="Calibri" pitchFamily="34" charset="0"/>
                <a:cs typeface="Arial" pitchFamily="34" charset="0"/>
              </a:rPr>
              <a:t> + W = </a:t>
            </a:r>
            <a:r>
              <a:rPr kumimoji="0" lang="en-US" sz="2400" b="0" i="0" u="none" strike="noStrike" cap="none" normalizeH="0" baseline="0" dirty="0" err="1" smtClean="0">
                <a:ln>
                  <a:noFill/>
                </a:ln>
                <a:solidFill>
                  <a:schemeClr val="tx1"/>
                </a:solidFill>
                <a:effectLst/>
                <a:ea typeface="Calibri" pitchFamily="34" charset="0"/>
                <a:cs typeface="Arial" pitchFamily="34" charset="0"/>
              </a:rPr>
              <a:t>Qhot</a:t>
            </a:r>
            <a:r>
              <a:rPr kumimoji="0" lang="en-US" sz="2400" b="0" i="0" u="none" strike="noStrike" cap="none" normalizeH="0" baseline="0" dirty="0" smtClean="0">
                <a:ln>
                  <a:noFill/>
                </a:ln>
                <a:solidFill>
                  <a:schemeClr val="tx1"/>
                </a:solidFill>
                <a:effectLst/>
                <a:ea typeface="Calibri" pitchFamily="34" charset="0"/>
                <a:cs typeface="Arial" pitchFamily="34" charset="0"/>
              </a:rPr>
              <a:t>), we can rewrite the above equation:</a:t>
            </a:r>
            <a:endParaRPr kumimoji="0" lang="en-US" sz="3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153400" cy="1477328"/>
          </a:xfrm>
          <a:prstGeom prst="rect">
            <a:avLst/>
          </a:prstGeom>
        </p:spPr>
        <p:txBody>
          <a:bodyPr wrap="square">
            <a:spAutoFit/>
          </a:bodyPr>
          <a:lstStyle/>
          <a:p>
            <a:r>
              <a:rPr lang="en-US" dirty="0" smtClean="0"/>
              <a:t>The COP for heating and cooling are thus different, because the heat reservoir of interest is different. When one is interested in how well a machine cools, the COP is the ratio of the heat removed from the cold reservoir to input work. However, for heating, the COP is the ratio of the heat removed from the cold reservoir plus the input work to the input work: medium to a high-temperature is called heat pump.</a:t>
            </a:r>
            <a:endParaRPr lang="en-US" dirty="0"/>
          </a:p>
        </p:txBody>
      </p:sp>
      <p:pic>
        <p:nvPicPr>
          <p:cNvPr id="3" name="image18.jpeg"/>
          <p:cNvPicPr/>
          <p:nvPr/>
        </p:nvPicPr>
        <p:blipFill>
          <a:blip r:embed="rId2" cstate="print"/>
          <a:stretch>
            <a:fillRect/>
          </a:stretch>
        </p:blipFill>
        <p:spPr>
          <a:xfrm>
            <a:off x="838200" y="2209800"/>
            <a:ext cx="7696200" cy="3886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3.jpeg"/>
          <p:cNvPicPr/>
          <p:nvPr/>
        </p:nvPicPr>
        <p:blipFill>
          <a:blip r:embed="rId2" cstate="print"/>
          <a:stretch>
            <a:fillRect/>
          </a:stretch>
        </p:blipFill>
        <p:spPr>
          <a:xfrm>
            <a:off x="381000" y="304800"/>
            <a:ext cx="8067215" cy="6019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4.jpeg"/>
          <p:cNvPicPr/>
          <p:nvPr/>
        </p:nvPicPr>
        <p:blipFill>
          <a:blip r:embed="rId2" cstate="print"/>
          <a:stretch>
            <a:fillRect/>
          </a:stretch>
        </p:blipFill>
        <p:spPr>
          <a:xfrm>
            <a:off x="762000" y="838200"/>
            <a:ext cx="7620000" cy="32480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5.jpeg"/>
          <p:cNvPicPr/>
          <p:nvPr/>
        </p:nvPicPr>
        <p:blipFill>
          <a:blip r:embed="rId2" cstate="print"/>
          <a:stretch>
            <a:fillRect/>
          </a:stretch>
        </p:blipFill>
        <p:spPr>
          <a:xfrm>
            <a:off x="609600" y="457200"/>
            <a:ext cx="7924799" cy="601979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6.jpeg"/>
          <p:cNvPicPr/>
          <p:nvPr/>
        </p:nvPicPr>
        <p:blipFill>
          <a:blip r:embed="rId2" cstate="print"/>
          <a:stretch>
            <a:fillRect/>
          </a:stretch>
        </p:blipFill>
        <p:spPr>
          <a:xfrm>
            <a:off x="533400" y="457200"/>
            <a:ext cx="7848599" cy="5715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27.jpeg"/>
          <p:cNvPicPr>
            <a:picLocks noChangeAspect="1" noChangeArrowheads="1"/>
          </p:cNvPicPr>
          <p:nvPr/>
        </p:nvPicPr>
        <p:blipFill>
          <a:blip r:embed="rId2"/>
          <a:srcRect/>
          <a:stretch>
            <a:fillRect/>
          </a:stretch>
        </p:blipFill>
        <p:spPr bwMode="auto">
          <a:xfrm>
            <a:off x="990600" y="457200"/>
            <a:ext cx="7391400" cy="4191000"/>
          </a:xfrm>
          <a:prstGeom prst="rect">
            <a:avLst/>
          </a:prstGeom>
          <a:noFill/>
        </p:spPr>
      </p:pic>
      <p:sp>
        <p:nvSpPr>
          <p:cNvPr id="460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84" name="Rectangle 4"/>
          <p:cNvSpPr>
            <a:spLocks noChangeArrowheads="1"/>
          </p:cNvSpPr>
          <p:nvPr/>
        </p:nvSpPr>
        <p:spPr bwMode="auto">
          <a:xfrm>
            <a:off x="249238" y="1990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85" name="Rectangle 5"/>
          <p:cNvSpPr>
            <a:spLocks noChangeArrowheads="1"/>
          </p:cNvSpPr>
          <p:nvPr/>
        </p:nvSpPr>
        <p:spPr bwMode="auto">
          <a:xfrm>
            <a:off x="0" y="1997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image28.jpeg"/>
          <p:cNvPicPr>
            <a:picLocks noChangeAspect="1" noChangeArrowheads="1"/>
          </p:cNvPicPr>
          <p:nvPr/>
        </p:nvPicPr>
        <p:blipFill>
          <a:blip r:embed="rId3"/>
          <a:srcRect/>
          <a:stretch>
            <a:fillRect/>
          </a:stretch>
        </p:blipFill>
        <p:spPr bwMode="auto">
          <a:xfrm>
            <a:off x="1228725" y="4953000"/>
            <a:ext cx="3606800" cy="838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Rectangle 15"/>
          <p:cNvSpPr/>
          <p:nvPr/>
        </p:nvSpPr>
        <p:spPr>
          <a:xfrm>
            <a:off x="609600" y="457200"/>
            <a:ext cx="8077200" cy="923330"/>
          </a:xfrm>
          <a:prstGeom prst="rect">
            <a:avLst/>
          </a:prstGeom>
        </p:spPr>
        <p:txBody>
          <a:bodyPr wrap="square">
            <a:spAutoFit/>
          </a:bodyPr>
          <a:lstStyle/>
          <a:p>
            <a:r>
              <a:rPr lang="en-US" dirty="0" smtClean="0"/>
              <a:t>The ideal gas law states that the product of the pressure and the volume of one gram molecule of an ideal gas is equal to the product of the absolute temperature of the gas and the universal gas constant.</a:t>
            </a:r>
            <a:endParaRPr lang="en-US" dirty="0"/>
          </a:p>
        </p:txBody>
      </p:sp>
      <p:sp>
        <p:nvSpPr>
          <p:cNvPr id="18" name="Rectangle 17"/>
          <p:cNvSpPr/>
          <p:nvPr/>
        </p:nvSpPr>
        <p:spPr>
          <a:xfrm>
            <a:off x="914400" y="1752600"/>
            <a:ext cx="7467600" cy="1969770"/>
          </a:xfrm>
          <a:prstGeom prst="rect">
            <a:avLst/>
          </a:prstGeom>
        </p:spPr>
        <p:txBody>
          <a:bodyPr wrap="square">
            <a:spAutoFit/>
          </a:bodyPr>
          <a:lstStyle/>
          <a:p>
            <a:pPr lvl="0" fontAlgn="base">
              <a:spcBef>
                <a:spcPct val="0"/>
              </a:spcBef>
              <a:spcAft>
                <a:spcPct val="0"/>
              </a:spcAft>
            </a:pPr>
            <a:r>
              <a:rPr lang="en-US" sz="3200" dirty="0" smtClean="0">
                <a:latin typeface="Arial" pitchFamily="34" charset="0"/>
                <a:cs typeface="Arial" pitchFamily="34" charset="0"/>
              </a:rPr>
              <a:t>PV=</a:t>
            </a:r>
            <a:r>
              <a:rPr lang="en-US" sz="3200" dirty="0" err="1" smtClean="0">
                <a:latin typeface="Arial" pitchFamily="34" charset="0"/>
                <a:cs typeface="Arial" pitchFamily="34" charset="0"/>
              </a:rPr>
              <a:t>nRT</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333333"/>
                </a:solidFill>
                <a:latin typeface="Roboto"/>
                <a:cs typeface="Arial" pitchFamily="34" charset="0"/>
              </a:rPr>
              <a:t>where,</a:t>
            </a:r>
            <a:br>
              <a:rPr lang="en-US" dirty="0" smtClean="0">
                <a:solidFill>
                  <a:srgbClr val="333333"/>
                </a:solidFill>
                <a:latin typeface="Roboto"/>
                <a:cs typeface="Arial" pitchFamily="34" charset="0"/>
              </a:rPr>
            </a:br>
            <a:r>
              <a:rPr lang="en-US" dirty="0" smtClean="0">
                <a:solidFill>
                  <a:srgbClr val="333333"/>
                </a:solidFill>
                <a:latin typeface="Roboto"/>
                <a:cs typeface="Arial" pitchFamily="34" charset="0"/>
              </a:rPr>
              <a:t>P is the pressure</a:t>
            </a:r>
            <a:br>
              <a:rPr lang="en-US" dirty="0" smtClean="0">
                <a:solidFill>
                  <a:srgbClr val="333333"/>
                </a:solidFill>
                <a:latin typeface="Roboto"/>
                <a:cs typeface="Arial" pitchFamily="34" charset="0"/>
              </a:rPr>
            </a:br>
            <a:r>
              <a:rPr lang="en-US" dirty="0" smtClean="0">
                <a:solidFill>
                  <a:srgbClr val="333333"/>
                </a:solidFill>
                <a:latin typeface="Roboto"/>
                <a:cs typeface="Arial" pitchFamily="34" charset="0"/>
              </a:rPr>
              <a:t>V is the volume</a:t>
            </a:r>
            <a:br>
              <a:rPr lang="en-US" dirty="0" smtClean="0">
                <a:solidFill>
                  <a:srgbClr val="333333"/>
                </a:solidFill>
                <a:latin typeface="Roboto"/>
                <a:cs typeface="Arial" pitchFamily="34" charset="0"/>
              </a:rPr>
            </a:br>
            <a:r>
              <a:rPr lang="en-US" dirty="0" smtClean="0">
                <a:solidFill>
                  <a:srgbClr val="333333"/>
                </a:solidFill>
                <a:latin typeface="Roboto"/>
                <a:cs typeface="Arial" pitchFamily="34" charset="0"/>
              </a:rPr>
              <a:t>n is the amount of substance</a:t>
            </a:r>
            <a:br>
              <a:rPr lang="en-US" dirty="0" smtClean="0">
                <a:solidFill>
                  <a:srgbClr val="333333"/>
                </a:solidFill>
                <a:latin typeface="Roboto"/>
                <a:cs typeface="Arial" pitchFamily="34" charset="0"/>
              </a:rPr>
            </a:br>
            <a:r>
              <a:rPr lang="en-US" dirty="0" smtClean="0">
                <a:solidFill>
                  <a:srgbClr val="333333"/>
                </a:solidFill>
                <a:latin typeface="Roboto"/>
                <a:cs typeface="Arial" pitchFamily="34" charset="0"/>
              </a:rPr>
              <a:t>R is the ideal gas constant</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543800" cy="6001643"/>
          </a:xfrm>
          <a:prstGeom prst="rect">
            <a:avLst/>
          </a:prstGeom>
        </p:spPr>
        <p:txBody>
          <a:bodyPr wrap="square">
            <a:spAutoFit/>
          </a:bodyPr>
          <a:lstStyle/>
          <a:p>
            <a:pPr>
              <a:buFont typeface="Wingdings" pitchFamily="2" charset="2"/>
              <a:buChar char="ü"/>
            </a:pPr>
            <a:r>
              <a:rPr lang="en-US" sz="3200" b="1" dirty="0"/>
              <a:t>Closed system: A system in which the transfer of energy but not mass can takes place across the boundary is called closed system. The mass inside the closed system remains constant. </a:t>
            </a:r>
          </a:p>
          <a:p>
            <a:r>
              <a:rPr lang="en-US" sz="3200" dirty="0"/>
              <a:t>For example: Boiling of water in a closed vessel. Since the water is boiled in closed vessel so the mass of water cannot escapes out of the boundary of the system but heat energy continuously entering and leaving the boundary of the vessel. It is an example of closed system.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9144000" cy="10612115"/>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13588"/>
                </a:solidFill>
                <a:effectLst/>
                <a:latin typeface="Roboto"/>
                <a:cs typeface="Arial" pitchFamily="34" charset="0"/>
              </a:rPr>
              <a:t>Derivation of the Ideal Gas Law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The ideal gas law is derived from the observational work of Robert Boyle, Gay-Lussac and </a:t>
            </a:r>
            <a:r>
              <a:rPr kumimoji="0" lang="en-US" sz="1050" b="0" i="0" u="none" strike="noStrike" cap="none" normalizeH="0" baseline="0" dirty="0" err="1" smtClean="0">
                <a:ln>
                  <a:noFill/>
                </a:ln>
                <a:solidFill>
                  <a:srgbClr val="333333"/>
                </a:solidFill>
                <a:effectLst/>
                <a:latin typeface="Roboto"/>
                <a:cs typeface="Arial" pitchFamily="34" charset="0"/>
              </a:rPr>
              <a:t>Amedeo</a:t>
            </a:r>
            <a:r>
              <a:rPr kumimoji="0" lang="en-US" sz="1050" b="0" i="0" u="none" strike="noStrike" cap="none" normalizeH="0" baseline="0" dirty="0" smtClean="0">
                <a:ln>
                  <a:noFill/>
                </a:ln>
                <a:solidFill>
                  <a:srgbClr val="333333"/>
                </a:solidFill>
                <a:effectLst/>
                <a:latin typeface="Roboto"/>
                <a:cs typeface="Arial" pitchFamily="34" charset="0"/>
              </a:rPr>
              <a:t> Avogadro. Combining their observation into a single expression we arrive at the Ideal gas equation which describes all the relationships simultaneously.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The three individual expressions are as follows: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333333"/>
                </a:solidFill>
                <a:effectLst/>
                <a:latin typeface="Roboto"/>
                <a:cs typeface="Arial" pitchFamily="34" charset="0"/>
              </a:rPr>
              <a:t>Boyle’s Law</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000" b="0" i="0" u="none" strike="noStrike" cap="none" normalizeH="0" baseline="0" dirty="0" smtClean="0">
                <a:ln>
                  <a:noFill/>
                </a:ln>
                <a:solidFill>
                  <a:srgbClr val="333333"/>
                </a:solidFill>
                <a:effectLst/>
                <a:latin typeface="MathJax_Main"/>
                <a:cs typeface="Arial" pitchFamily="34" charset="0"/>
              </a:rPr>
              <a:t>1</a:t>
            </a:r>
            <a:r>
              <a:rPr kumimoji="0" lang="en-US" sz="1000" b="0" i="0" u="none" strike="noStrike" cap="none" normalizeH="0" baseline="0" dirty="0" smtClean="0">
                <a:ln>
                  <a:noFill/>
                </a:ln>
                <a:solidFill>
                  <a:srgbClr val="333333"/>
                </a:solidFill>
                <a:effectLst/>
                <a:latin typeface="MathJax_Math-italic"/>
                <a:cs typeface="Arial" pitchFamily="34" charset="0"/>
              </a:rPr>
              <a:t>P</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err="1" smtClean="0">
                <a:ln>
                  <a:noFill/>
                </a:ln>
                <a:solidFill>
                  <a:srgbClr val="333333"/>
                </a:solidFill>
                <a:effectLst/>
                <a:latin typeface="Roboto"/>
                <a:cs typeface="Arial" pitchFamily="34" charset="0"/>
              </a:rPr>
              <a:t>Charle’s</a:t>
            </a:r>
            <a:r>
              <a:rPr kumimoji="0" lang="en-US" sz="1050" b="1" i="0" u="none" strike="noStrike" cap="none" normalizeH="0" baseline="0" dirty="0" smtClean="0">
                <a:ln>
                  <a:noFill/>
                </a:ln>
                <a:solidFill>
                  <a:srgbClr val="333333"/>
                </a:solidFill>
                <a:effectLst/>
                <a:latin typeface="Roboto"/>
                <a:cs typeface="Arial" pitchFamily="34" charset="0"/>
              </a:rPr>
              <a:t> Law</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smtClean="0">
                <a:ln>
                  <a:noFill/>
                </a:ln>
                <a:solidFill>
                  <a:srgbClr val="333333"/>
                </a:solidFill>
                <a:effectLst/>
                <a:latin typeface="MathJax_Math-italic"/>
                <a:cs typeface="Arial" pitchFamily="34" charset="0"/>
              </a:rPr>
              <a:t>T</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err="1" smtClean="0">
                <a:ln>
                  <a:noFill/>
                </a:ln>
                <a:solidFill>
                  <a:srgbClr val="333333"/>
                </a:solidFill>
                <a:effectLst/>
                <a:latin typeface="Roboto"/>
                <a:cs typeface="Arial" pitchFamily="34" charset="0"/>
              </a:rPr>
              <a:t>Avagadro’s</a:t>
            </a:r>
            <a:r>
              <a:rPr kumimoji="0" lang="en-US" sz="1050" b="1" i="0" u="none" strike="noStrike" cap="none" normalizeH="0" baseline="0" dirty="0" smtClean="0">
                <a:ln>
                  <a:noFill/>
                </a:ln>
                <a:solidFill>
                  <a:srgbClr val="333333"/>
                </a:solidFill>
                <a:effectLst/>
                <a:latin typeface="Roboto"/>
                <a:cs typeface="Arial" pitchFamily="34" charset="0"/>
              </a:rPr>
              <a:t> Law</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err="1" smtClean="0">
                <a:ln>
                  <a:noFill/>
                </a:ln>
                <a:solidFill>
                  <a:srgbClr val="333333"/>
                </a:solidFill>
                <a:effectLst/>
                <a:latin typeface="MathJax_Math-italic"/>
                <a:cs typeface="Arial" pitchFamily="34" charset="0"/>
              </a:rPr>
              <a:t>V</a:t>
            </a:r>
            <a:r>
              <a:rPr kumimoji="0" lang="en-US" sz="1400" b="0" i="0" u="none" strike="noStrike" cap="none" normalizeH="0" baseline="0" dirty="0" err="1" smtClean="0">
                <a:ln>
                  <a:noFill/>
                </a:ln>
                <a:solidFill>
                  <a:srgbClr val="333333"/>
                </a:solidFill>
                <a:effectLst/>
                <a:latin typeface="MathJax_Main"/>
                <a:cs typeface="Arial" pitchFamily="34" charset="0"/>
              </a:rPr>
              <a:t>∝</a:t>
            </a:r>
            <a:r>
              <a:rPr kumimoji="0" lang="en-US" sz="1400" b="0" i="0" u="none" strike="noStrike" cap="none" normalizeH="0" baseline="0" dirty="0" err="1" smtClean="0">
                <a:ln>
                  <a:noFill/>
                </a:ln>
                <a:solidFill>
                  <a:srgbClr val="333333"/>
                </a:solidFill>
                <a:effectLst/>
                <a:latin typeface="MathJax_Math-italic"/>
                <a:cs typeface="Arial" pitchFamily="34" charset="0"/>
              </a:rPr>
              <a:t>n</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Combining these three expressions, we get</a:t>
            </a:r>
            <a:endParaRPr kumimoji="0" lang="en-US" sz="1400" b="0" i="0" u="none" strike="noStrike" cap="none" normalizeH="0" baseline="0" dirty="0" smtClean="0">
              <a:ln>
                <a:noFill/>
              </a:ln>
              <a:solidFill>
                <a:srgbClr val="333333"/>
              </a:solidFill>
              <a:effectLst/>
              <a:latin typeface="MathJax_Math-ital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333333"/>
                </a:solidFill>
                <a:effectLst/>
                <a:latin typeface="MathJax_Math-italic"/>
                <a:cs typeface="Arial" pitchFamily="34" charset="0"/>
              </a:rPr>
              <a:t>V</a:t>
            </a:r>
            <a:r>
              <a:rPr kumimoji="0" lang="en-US" sz="1400" b="0" i="0" u="none" strike="noStrike" cap="none" normalizeH="0" baseline="0" dirty="0" err="1" smtClean="0">
                <a:ln>
                  <a:noFill/>
                </a:ln>
                <a:solidFill>
                  <a:srgbClr val="333333"/>
                </a:solidFill>
                <a:effectLst/>
                <a:latin typeface="MathJax_Main"/>
                <a:cs typeface="Arial" pitchFamily="34" charset="0"/>
              </a:rPr>
              <a:t>∝</a:t>
            </a:r>
            <a:r>
              <a:rPr kumimoji="0" lang="en-US" sz="1000" b="0" i="0" u="none" strike="noStrike" cap="none" normalizeH="0" baseline="0" dirty="0" err="1" smtClean="0">
                <a:ln>
                  <a:noFill/>
                </a:ln>
                <a:solidFill>
                  <a:srgbClr val="333333"/>
                </a:solidFill>
                <a:effectLst/>
                <a:latin typeface="MathJax_Math-italic"/>
                <a:cs typeface="Arial" pitchFamily="34" charset="0"/>
              </a:rPr>
              <a:t>nTP</a:t>
            </a: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The above equation shows that volume is proportional to the number moles and the temperature while inversely proportional to the pressure.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This expression can be rewritten as follows:</a:t>
            </a:r>
            <a:endParaRPr kumimoji="0" lang="en-US" sz="1400" b="0" i="0" u="none" strike="noStrike" cap="none" normalizeH="0" baseline="0" dirty="0" smtClean="0">
              <a:ln>
                <a:noFill/>
              </a:ln>
              <a:solidFill>
                <a:srgbClr val="333333"/>
              </a:solidFill>
              <a:effectLst/>
              <a:latin typeface="MathJax_Math-ital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000" b="0" i="0" u="none" strike="noStrike" cap="none" normalizeH="0" baseline="0" dirty="0" err="1" smtClean="0">
                <a:ln>
                  <a:noFill/>
                </a:ln>
                <a:solidFill>
                  <a:srgbClr val="333333"/>
                </a:solidFill>
                <a:effectLst/>
                <a:latin typeface="MathJax_Math-italic"/>
                <a:cs typeface="Arial" pitchFamily="34" charset="0"/>
              </a:rPr>
              <a:t>RnTP</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000" b="0" i="0" u="none" strike="noStrike" cap="none" normalizeH="0" baseline="0" dirty="0" err="1" smtClean="0">
                <a:ln>
                  <a:noFill/>
                </a:ln>
                <a:solidFill>
                  <a:srgbClr val="333333"/>
                </a:solidFill>
                <a:effectLst/>
                <a:latin typeface="MathJax_Math-italic"/>
                <a:cs typeface="Arial" pitchFamily="34" charset="0"/>
              </a:rPr>
              <a:t>nRTP</a:t>
            </a: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Multiplying both sides of the equation by P to clear off the fraction, we get</a:t>
            </a:r>
            <a:endParaRPr kumimoji="0" lang="en-US" sz="1400" b="0" i="0" u="none" strike="noStrike" cap="none" normalizeH="0" baseline="0" dirty="0" smtClean="0">
              <a:ln>
                <a:noFill/>
              </a:ln>
              <a:solidFill>
                <a:srgbClr val="333333"/>
              </a:solidFill>
              <a:effectLst/>
              <a:latin typeface="MathJax_Math-ital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MathJax_Math-italic"/>
                <a:cs typeface="Arial" pitchFamily="34" charset="0"/>
              </a:rPr>
              <a:t>PV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err="1" smtClean="0">
                <a:ln>
                  <a:noFill/>
                </a:ln>
                <a:solidFill>
                  <a:srgbClr val="333333"/>
                </a:solidFill>
                <a:effectLst/>
                <a:latin typeface="MathJax_Math-italic"/>
                <a:cs typeface="Arial" pitchFamily="34" charset="0"/>
              </a:rPr>
              <a:t>nRT</a:t>
            </a: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333333"/>
                </a:solidFill>
                <a:effectLst/>
                <a:latin typeface="Roboto"/>
                <a:cs typeface="Arial" pitchFamily="34" charset="0"/>
              </a:rPr>
              <a:t>The above equation is known as the ideal gas equation.</a:t>
            </a:r>
            <a:endParaRPr kumimoji="0" lang="en-US" sz="1600" b="0" i="0" u="none" strike="noStrike" cap="none" normalizeH="0" baseline="0" dirty="0" smtClean="0">
              <a:ln>
                <a:noFill/>
              </a:ln>
              <a:solidFill>
                <a:srgbClr val="813588"/>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813588"/>
                </a:solidFill>
                <a:effectLst/>
                <a:latin typeface="Roboto"/>
                <a:cs typeface="Arial" pitchFamily="34" charset="0"/>
              </a:rPr>
              <a:t>Ideal Gas Solved Problems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333333"/>
                </a:solidFill>
                <a:effectLst/>
                <a:latin typeface="Roboto"/>
                <a:cs typeface="Arial" pitchFamily="34" charset="0"/>
              </a:rPr>
              <a:t>1. What is the volume occupied by 2.34 grams of carbon dioxide gas at STP?</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1" i="0" u="none" strike="noStrike" cap="none" normalizeH="0" baseline="0" dirty="0" smtClean="0">
                <a:ln>
                  <a:noFill/>
                </a:ln>
                <a:solidFill>
                  <a:srgbClr val="333333"/>
                </a:solidFill>
                <a:effectLst/>
                <a:latin typeface="Roboto"/>
                <a:cs typeface="Arial" pitchFamily="34" charset="0"/>
              </a:rPr>
              <a:t>Solution:</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To determine the volume, rearrange the ideal gas law as follows:</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err="1" smtClean="0">
                <a:ln>
                  <a:noFill/>
                </a:ln>
                <a:solidFill>
                  <a:srgbClr val="333333"/>
                </a:solidFill>
                <a:effectLst/>
                <a:latin typeface="MathJax_Math-italic"/>
                <a:cs typeface="Arial" pitchFamily="34" charset="0"/>
              </a:rPr>
              <a:t>nRT</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smtClean="0">
                <a:ln>
                  <a:noFill/>
                </a:ln>
                <a:solidFill>
                  <a:srgbClr val="333333"/>
                </a:solidFill>
                <a:effectLst/>
                <a:latin typeface="MathJax_Math-italic"/>
                <a:cs typeface="Arial" pitchFamily="34" charset="0"/>
              </a:rPr>
              <a:t>P</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Substituting the values as follows, we get</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=[(2.34</a:t>
            </a:r>
            <a:r>
              <a:rPr kumimoji="0" lang="en-US" sz="1400" b="0" i="0" u="none" strike="noStrike" cap="none" normalizeH="0" baseline="0" dirty="0" smtClean="0">
                <a:ln>
                  <a:noFill/>
                </a:ln>
                <a:solidFill>
                  <a:srgbClr val="333333"/>
                </a:solidFill>
                <a:effectLst/>
                <a:latin typeface="MathJax_Math-italic"/>
                <a:cs typeface="Arial" pitchFamily="34" charset="0"/>
              </a:rPr>
              <a:t>g</a:t>
            </a:r>
            <a:r>
              <a:rPr kumimoji="0" lang="en-US" sz="1400" b="0" i="0" u="none" strike="noStrike" cap="none" normalizeH="0" baseline="0" dirty="0" smtClean="0">
                <a:ln>
                  <a:noFill/>
                </a:ln>
                <a:solidFill>
                  <a:srgbClr val="333333"/>
                </a:solidFill>
                <a:effectLst/>
                <a:latin typeface="MathJax_Main"/>
                <a:cs typeface="Arial" pitchFamily="34" charset="0"/>
              </a:rPr>
              <a:t>/44</a:t>
            </a:r>
            <a:r>
              <a:rPr kumimoji="0" lang="en-US" sz="1400" b="0" i="0" u="none" strike="noStrike" cap="none" normalizeH="0" baseline="0" dirty="0" smtClean="0">
                <a:ln>
                  <a:noFill/>
                </a:ln>
                <a:solidFill>
                  <a:srgbClr val="333333"/>
                </a:solidFill>
                <a:effectLst/>
                <a:latin typeface="MathJax_Math-italic"/>
                <a:cs typeface="Arial" pitchFamily="34" charset="0"/>
              </a:rPr>
              <a:t>g</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smtClean="0">
                <a:ln>
                  <a:noFill/>
                </a:ln>
                <a:solidFill>
                  <a:srgbClr val="333333"/>
                </a:solidFill>
                <a:effectLst/>
                <a:latin typeface="MathJax_Math-italic"/>
                <a:cs typeface="Arial" pitchFamily="34" charset="0"/>
              </a:rPr>
              <a:t>mol</a:t>
            </a:r>
            <a:r>
              <a:rPr kumimoji="0" lang="en-US" sz="1000" b="0" i="0" u="none" strike="noStrike" cap="none" normalizeH="0" baseline="0" dirty="0" smtClean="0">
                <a:ln>
                  <a:noFill/>
                </a:ln>
                <a:solidFill>
                  <a:srgbClr val="333333"/>
                </a:solidFill>
                <a:effectLst/>
                <a:latin typeface="MathJax_Main"/>
                <a:cs typeface="Arial" pitchFamily="34" charset="0"/>
              </a:rPr>
              <a:t>−1</a:t>
            </a:r>
            <a:r>
              <a:rPr kumimoji="0" lang="en-US" sz="1400" b="0" i="0" u="none" strike="noStrike" cap="none" normalizeH="0" baseline="0" dirty="0" smtClean="0">
                <a:ln>
                  <a:noFill/>
                </a:ln>
                <a:solidFill>
                  <a:srgbClr val="333333"/>
                </a:solidFill>
                <a:effectLst/>
                <a:latin typeface="MathJax_Main"/>
                <a:cs typeface="Arial" pitchFamily="34" charset="0"/>
              </a:rPr>
              <a:t>)(0.08206</a:t>
            </a:r>
            <a:r>
              <a:rPr kumimoji="0" lang="en-US" sz="1400" b="0" i="0" u="none" strike="noStrike" cap="none" normalizeH="0" baseline="0" dirty="0" smtClean="0">
                <a:ln>
                  <a:noFill/>
                </a:ln>
                <a:solidFill>
                  <a:srgbClr val="333333"/>
                </a:solidFill>
                <a:effectLst/>
                <a:latin typeface="MathJax_Math-italic"/>
                <a:cs typeface="Arial" pitchFamily="34" charset="0"/>
              </a:rPr>
              <a:t>Latmmol</a:t>
            </a:r>
            <a:r>
              <a:rPr kumimoji="0" lang="en-US" sz="1000" b="0" i="0" u="none" strike="noStrike" cap="none" normalizeH="0" baseline="0" dirty="0" smtClean="0">
                <a:ln>
                  <a:noFill/>
                </a:ln>
                <a:solidFill>
                  <a:srgbClr val="333333"/>
                </a:solidFill>
                <a:effectLst/>
                <a:latin typeface="MathJax_Main"/>
                <a:cs typeface="Arial" pitchFamily="34" charset="0"/>
              </a:rPr>
              <a:t>−1</a:t>
            </a:r>
            <a:r>
              <a:rPr kumimoji="0" lang="en-US" sz="1400" b="0" i="0" u="none" strike="noStrike" cap="none" normalizeH="0" baseline="0" dirty="0" smtClean="0">
                <a:ln>
                  <a:noFill/>
                </a:ln>
                <a:solidFill>
                  <a:srgbClr val="333333"/>
                </a:solidFill>
                <a:effectLst/>
                <a:latin typeface="MathJax_Math-italic"/>
                <a:cs typeface="Arial" pitchFamily="34" charset="0"/>
              </a:rPr>
              <a:t>K</a:t>
            </a:r>
            <a:r>
              <a:rPr kumimoji="0" lang="en-US" sz="1000" b="0" i="0" u="none" strike="noStrike" cap="none" normalizeH="0" baseline="0" dirty="0" smtClean="0">
                <a:ln>
                  <a:noFill/>
                </a:ln>
                <a:solidFill>
                  <a:srgbClr val="333333"/>
                </a:solidFill>
                <a:effectLst/>
                <a:latin typeface="MathJax_Main"/>
                <a:cs typeface="Arial" pitchFamily="34" charset="0"/>
              </a:rPr>
              <a:t>−1</a:t>
            </a:r>
            <a:r>
              <a:rPr kumimoji="0" lang="en-US" sz="1400" b="0" i="0" u="none" strike="noStrike" cap="none" normalizeH="0" baseline="0" dirty="0" smtClean="0">
                <a:ln>
                  <a:noFill/>
                </a:ln>
                <a:solidFill>
                  <a:srgbClr val="333333"/>
                </a:solidFill>
                <a:effectLst/>
                <a:latin typeface="MathJax_Main"/>
                <a:cs typeface="Arial" pitchFamily="34" charset="0"/>
              </a:rPr>
              <a:t>)(273.0</a:t>
            </a:r>
            <a:r>
              <a:rPr kumimoji="0" lang="en-US" sz="1400" b="0" i="0" u="none" strike="noStrike" cap="none" normalizeH="0" baseline="0" dirty="0" smtClean="0">
                <a:ln>
                  <a:noFill/>
                </a:ln>
                <a:solidFill>
                  <a:srgbClr val="333333"/>
                </a:solidFill>
                <a:effectLst/>
                <a:latin typeface="MathJax_Math-italic"/>
                <a:cs typeface="Arial" pitchFamily="34" charset="0"/>
              </a:rPr>
              <a:t>K</a:t>
            </a:r>
            <a:r>
              <a:rPr kumimoji="0" lang="en-US" sz="1400" b="0" i="0" u="none" strike="noStrike" cap="none" normalizeH="0" baseline="0" dirty="0" smtClean="0">
                <a:ln>
                  <a:noFill/>
                </a:ln>
                <a:solidFill>
                  <a:srgbClr val="333333"/>
                </a:solidFill>
                <a:effectLst/>
                <a:latin typeface="MathJax_Main"/>
                <a:cs typeface="Arial" pitchFamily="34" charset="0"/>
              </a:rPr>
              <a:t>)]/1.00</a:t>
            </a:r>
            <a:r>
              <a:rPr kumimoji="0" lang="en-US" sz="1400" b="0" i="0" u="none" strike="noStrike" cap="none" normalizeH="0" baseline="0" dirty="0" smtClean="0">
                <a:ln>
                  <a:noFill/>
                </a:ln>
                <a:solidFill>
                  <a:srgbClr val="333333"/>
                </a:solidFill>
                <a:effectLst/>
                <a:latin typeface="MathJax_Math-italic"/>
                <a:cs typeface="Arial" pitchFamily="34" charset="0"/>
              </a:rPr>
              <a:t>atm</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V</a:t>
            </a:r>
            <a:r>
              <a:rPr kumimoji="0" lang="en-US" sz="1400" b="0" i="0" u="none" strike="noStrike" cap="none" normalizeH="0" baseline="0" dirty="0" smtClean="0">
                <a:ln>
                  <a:noFill/>
                </a:ln>
                <a:solidFill>
                  <a:srgbClr val="333333"/>
                </a:solidFill>
                <a:effectLst/>
                <a:latin typeface="MathJax_Main"/>
                <a:cs typeface="Arial" pitchFamily="34" charset="0"/>
              </a:rPr>
              <a:t>=1.19</a:t>
            </a:r>
            <a:r>
              <a:rPr kumimoji="0" lang="en-US" sz="1400" b="0" i="0" u="none" strike="noStrike" cap="none" normalizeH="0" baseline="0" dirty="0" smtClean="0">
                <a:ln>
                  <a:noFill/>
                </a:ln>
                <a:solidFill>
                  <a:srgbClr val="333333"/>
                </a:solidFill>
                <a:effectLst/>
                <a:latin typeface="MathJax_Math-italic"/>
                <a:cs typeface="Arial" pitchFamily="34" charset="0"/>
              </a:rPr>
              <a:t>L</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333333"/>
                </a:solidFill>
                <a:effectLst/>
                <a:latin typeface="Roboto"/>
                <a:cs typeface="Arial" pitchFamily="34" charset="0"/>
              </a:rPr>
              <a:t>2. Calculate the temperature at which 0.654 moles of neon gas occupies 12.30 </a:t>
            </a:r>
            <a:r>
              <a:rPr kumimoji="0" lang="en-US" sz="1050" b="1" i="0" u="none" strike="noStrike" cap="none" normalizeH="0" baseline="0" dirty="0" err="1" smtClean="0">
                <a:ln>
                  <a:noFill/>
                </a:ln>
                <a:solidFill>
                  <a:srgbClr val="333333"/>
                </a:solidFill>
                <a:effectLst/>
                <a:latin typeface="Roboto"/>
                <a:cs typeface="Arial" pitchFamily="34" charset="0"/>
              </a:rPr>
              <a:t>litres</a:t>
            </a:r>
            <a:r>
              <a:rPr kumimoji="0" lang="en-US" sz="1050" b="1" i="0" u="none" strike="noStrike" cap="none" normalizeH="0" baseline="0" dirty="0" smtClean="0">
                <a:ln>
                  <a:noFill/>
                </a:ln>
                <a:solidFill>
                  <a:srgbClr val="333333"/>
                </a:solidFill>
                <a:effectLst/>
                <a:latin typeface="Roboto"/>
                <a:cs typeface="Arial" pitchFamily="34" charset="0"/>
              </a:rPr>
              <a:t> at 1.95 atmospheres.</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1" i="0" u="none" strike="noStrike" cap="none" normalizeH="0" baseline="0" dirty="0" smtClean="0">
                <a:ln>
                  <a:noFill/>
                </a:ln>
                <a:solidFill>
                  <a:srgbClr val="333333"/>
                </a:solidFill>
                <a:effectLst/>
                <a:latin typeface="Roboto"/>
                <a:cs typeface="Arial" pitchFamily="34" charset="0"/>
              </a:rPr>
              <a:t>Solution:</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To determine the temperature, rearrange the ideal gas equation as follows:</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T</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smtClean="0">
                <a:ln>
                  <a:noFill/>
                </a:ln>
                <a:solidFill>
                  <a:srgbClr val="333333"/>
                </a:solidFill>
                <a:effectLst/>
                <a:latin typeface="MathJax_Math-italic"/>
                <a:cs typeface="Arial" pitchFamily="34" charset="0"/>
              </a:rPr>
              <a:t>PV</a:t>
            </a:r>
            <a:r>
              <a:rPr kumimoji="0" lang="en-US" sz="1400" b="0" i="0" u="none" strike="noStrike" cap="none" normalizeH="0" baseline="0" dirty="0" smtClean="0">
                <a:ln>
                  <a:noFill/>
                </a:ln>
                <a:solidFill>
                  <a:srgbClr val="333333"/>
                </a:solidFill>
                <a:effectLst/>
                <a:latin typeface="MathJax_Main"/>
                <a:cs typeface="Arial" pitchFamily="34" charset="0"/>
              </a:rPr>
              <a:t>/</a:t>
            </a:r>
            <a:r>
              <a:rPr kumimoji="0" lang="en-US" sz="1400" b="0" i="0" u="none" strike="noStrike" cap="none" normalizeH="0" baseline="0" dirty="0" err="1" smtClean="0">
                <a:ln>
                  <a:noFill/>
                </a:ln>
                <a:solidFill>
                  <a:srgbClr val="333333"/>
                </a:solidFill>
                <a:effectLst/>
                <a:latin typeface="MathJax_Math-italic"/>
                <a:cs typeface="Arial" pitchFamily="34" charset="0"/>
              </a:rPr>
              <a:t>nR</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Substituting the value, we get</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T</a:t>
            </a:r>
            <a:r>
              <a:rPr kumimoji="0" lang="en-US" sz="1400" b="0" i="0" u="none" strike="noStrike" cap="none" normalizeH="0" baseline="0" dirty="0" smtClean="0">
                <a:ln>
                  <a:noFill/>
                </a:ln>
                <a:solidFill>
                  <a:srgbClr val="333333"/>
                </a:solidFill>
                <a:effectLst/>
                <a:latin typeface="MathJax_Main"/>
                <a:cs typeface="Arial" pitchFamily="34" charset="0"/>
              </a:rPr>
              <a:t>=(1.95</a:t>
            </a:r>
            <a:r>
              <a:rPr kumimoji="0" lang="en-US" sz="1400" b="0" i="0" u="none" strike="noStrike" cap="none" normalizeH="0" baseline="0" dirty="0" smtClean="0">
                <a:ln>
                  <a:noFill/>
                </a:ln>
                <a:solidFill>
                  <a:srgbClr val="333333"/>
                </a:solidFill>
                <a:effectLst/>
                <a:latin typeface="MathJax_Math-italic"/>
                <a:cs typeface="Arial" pitchFamily="34" charset="0"/>
              </a:rPr>
              <a:t>atm</a:t>
            </a:r>
            <a:r>
              <a:rPr kumimoji="0" lang="en-US" sz="1400" b="0" i="0" u="none" strike="noStrike" cap="none" normalizeH="0" baseline="0" dirty="0" smtClean="0">
                <a:ln>
                  <a:noFill/>
                </a:ln>
                <a:solidFill>
                  <a:srgbClr val="333333"/>
                </a:solidFill>
                <a:effectLst/>
                <a:latin typeface="MathJax_Main"/>
                <a:cs typeface="Arial" pitchFamily="34" charset="0"/>
              </a:rPr>
              <a:t>))(12.30</a:t>
            </a:r>
            <a:r>
              <a:rPr kumimoji="0" lang="en-US" sz="1400" b="0" i="0" u="none" strike="noStrike" cap="none" normalizeH="0" baseline="0" dirty="0" smtClean="0">
                <a:ln>
                  <a:noFill/>
                </a:ln>
                <a:solidFill>
                  <a:srgbClr val="333333"/>
                </a:solidFill>
                <a:effectLst/>
                <a:latin typeface="MathJax_Math-italic"/>
                <a:cs typeface="Arial" pitchFamily="34" charset="0"/>
              </a:rPr>
              <a:t>L</a:t>
            </a:r>
            <a:r>
              <a:rPr kumimoji="0" lang="en-US" sz="1400" b="0" i="0" u="none" strike="noStrike" cap="none" normalizeH="0" baseline="0" dirty="0" smtClean="0">
                <a:ln>
                  <a:noFill/>
                </a:ln>
                <a:solidFill>
                  <a:srgbClr val="333333"/>
                </a:solidFill>
                <a:effectLst/>
                <a:latin typeface="MathJax_Main"/>
                <a:cs typeface="Arial" pitchFamily="34" charset="0"/>
              </a:rPr>
              <a:t>)/(0.654</a:t>
            </a:r>
            <a:r>
              <a:rPr kumimoji="0" lang="en-US" sz="1400" b="0" i="0" u="none" strike="noStrike" cap="none" normalizeH="0" baseline="0" dirty="0" smtClean="0">
                <a:ln>
                  <a:noFill/>
                </a:ln>
                <a:solidFill>
                  <a:srgbClr val="333333"/>
                </a:solidFill>
                <a:effectLst/>
                <a:latin typeface="MathJax_Math-italic"/>
                <a:cs typeface="Arial" pitchFamily="34" charset="0"/>
              </a:rPr>
              <a:t>mol</a:t>
            </a:r>
            <a:r>
              <a:rPr kumimoji="0" lang="en-US" sz="1400" b="0" i="0" u="none" strike="noStrike" cap="none" normalizeH="0" baseline="0" dirty="0" smtClean="0">
                <a:ln>
                  <a:noFill/>
                </a:ln>
                <a:solidFill>
                  <a:srgbClr val="333333"/>
                </a:solidFill>
                <a:effectLst/>
                <a:latin typeface="MathJax_Main"/>
                <a:cs typeface="Arial" pitchFamily="34" charset="0"/>
              </a:rPr>
              <a:t>)(0.08206</a:t>
            </a:r>
            <a:r>
              <a:rPr kumimoji="0" lang="en-US" sz="1400" b="0" i="0" u="none" strike="noStrike" cap="none" normalizeH="0" baseline="0" dirty="0" smtClean="0">
                <a:ln>
                  <a:noFill/>
                </a:ln>
                <a:solidFill>
                  <a:srgbClr val="333333"/>
                </a:solidFill>
                <a:effectLst/>
                <a:latin typeface="MathJax_Math-italic"/>
                <a:cs typeface="Arial" pitchFamily="34" charset="0"/>
              </a:rPr>
              <a:t>Latmmol</a:t>
            </a:r>
            <a:r>
              <a:rPr kumimoji="0" lang="en-US" sz="1000" b="0" i="0" u="none" strike="noStrike" cap="none" normalizeH="0" baseline="0" dirty="0" smtClean="0">
                <a:ln>
                  <a:noFill/>
                </a:ln>
                <a:solidFill>
                  <a:srgbClr val="333333"/>
                </a:solidFill>
                <a:effectLst/>
                <a:latin typeface="MathJax_Main"/>
                <a:cs typeface="Arial" pitchFamily="34" charset="0"/>
              </a:rPr>
              <a:t>−1</a:t>
            </a:r>
            <a:r>
              <a:rPr kumimoji="0" lang="en-US" sz="1400" b="0" i="0" u="none" strike="noStrike" cap="none" normalizeH="0" baseline="0" dirty="0" smtClean="0">
                <a:ln>
                  <a:noFill/>
                </a:ln>
                <a:solidFill>
                  <a:srgbClr val="333333"/>
                </a:solidFill>
                <a:effectLst/>
                <a:latin typeface="MathJax_Math-italic"/>
                <a:cs typeface="Arial" pitchFamily="34" charset="0"/>
              </a:rPr>
              <a:t>K</a:t>
            </a:r>
            <a:r>
              <a:rPr kumimoji="0" lang="en-US" sz="1400" b="0" i="0" u="none" strike="noStrike" cap="none" normalizeH="0" baseline="0" dirty="0" smtClean="0">
                <a:ln>
                  <a:noFill/>
                </a:ln>
                <a:solidFill>
                  <a:srgbClr val="333333"/>
                </a:solidFill>
                <a:effectLst/>
                <a:latin typeface="MathJax_Main"/>
                <a:cs typeface="Arial" pitchFamily="34" charset="0"/>
              </a:rPr>
              <a:t>−1)</a:t>
            </a: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050" b="0" i="0" u="none" strike="noStrike" cap="none" normalizeH="0" baseline="0" dirty="0" smtClean="0">
                <a:ln>
                  <a:noFill/>
                </a:ln>
                <a:solidFill>
                  <a:srgbClr val="333333"/>
                </a:solidFill>
                <a:effectLst/>
                <a:latin typeface="Roboto"/>
                <a:cs typeface="Arial" pitchFamily="34" charset="0"/>
              </a:rPr>
              <a:t/>
            </a:r>
            <a:br>
              <a:rPr kumimoji="0" lang="en-US" sz="1050" b="0" i="0" u="none" strike="noStrike" cap="none" normalizeH="0" baseline="0" dirty="0" smtClean="0">
                <a:ln>
                  <a:noFill/>
                </a:ln>
                <a:solidFill>
                  <a:srgbClr val="333333"/>
                </a:solidFill>
                <a:effectLst/>
                <a:latin typeface="Roboto"/>
                <a:cs typeface="Arial" pitchFamily="34" charset="0"/>
              </a:rPr>
            </a:br>
            <a:r>
              <a:rPr kumimoji="0" lang="en-US" sz="1400" b="0" i="0" u="none" strike="noStrike" cap="none" normalizeH="0" baseline="0" dirty="0" smtClean="0">
                <a:ln>
                  <a:noFill/>
                </a:ln>
                <a:solidFill>
                  <a:srgbClr val="333333"/>
                </a:solidFill>
                <a:effectLst/>
                <a:latin typeface="MathJax_Math-italic"/>
                <a:cs typeface="Arial" pitchFamily="34" charset="0"/>
              </a:rPr>
              <a:t>T</a:t>
            </a:r>
            <a:r>
              <a:rPr kumimoji="0" lang="en-US" sz="1400" b="0" i="0" u="none" strike="noStrike" cap="none" normalizeH="0" baseline="0" dirty="0" smtClean="0">
                <a:ln>
                  <a:noFill/>
                </a:ln>
                <a:solidFill>
                  <a:srgbClr val="333333"/>
                </a:solidFill>
                <a:effectLst/>
                <a:latin typeface="MathJax_Main"/>
                <a:cs typeface="Arial" pitchFamily="34" charset="0"/>
              </a:rPr>
              <a:t>=447</a:t>
            </a:r>
            <a:r>
              <a:rPr kumimoji="0" lang="en-US" sz="1400" b="0" i="0" u="none" strike="noStrike" cap="none" normalizeH="0" baseline="0" dirty="0" smtClean="0">
                <a:ln>
                  <a:noFill/>
                </a:ln>
                <a:solidFill>
                  <a:srgbClr val="333333"/>
                </a:solidFill>
                <a:effectLst/>
                <a:latin typeface="MathJax_Math-italic"/>
                <a:cs typeface="Arial" pitchFamily="34" charset="0"/>
              </a:rPr>
              <a:t>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3139321"/>
          </a:xfrm>
          <a:prstGeom prst="rect">
            <a:avLst/>
          </a:prstGeom>
        </p:spPr>
        <p:txBody>
          <a:bodyPr wrap="square">
            <a:spAutoFit/>
          </a:bodyPr>
          <a:lstStyle/>
          <a:p>
            <a:pPr algn="ctr"/>
            <a:r>
              <a:rPr lang="en-US" b="1" dirty="0" smtClean="0"/>
              <a:t> UNIT-2</a:t>
            </a:r>
          </a:p>
          <a:p>
            <a:r>
              <a:rPr lang="en-US" b="1" dirty="0" smtClean="0"/>
              <a:t>Applications of Thermodynamics</a:t>
            </a:r>
          </a:p>
          <a:p>
            <a:r>
              <a:rPr lang="en-US" dirty="0" smtClean="0">
                <a:solidFill>
                  <a:srgbClr val="0070C0"/>
                </a:solidFill>
              </a:rPr>
              <a:t>All types of vehicles that we use, cars, motorcycles, trucks, ships, </a:t>
            </a:r>
            <a:r>
              <a:rPr lang="en-US" dirty="0" err="1" smtClean="0">
                <a:solidFill>
                  <a:srgbClr val="0070C0"/>
                </a:solidFill>
              </a:rPr>
              <a:t>aeroplanes</a:t>
            </a:r>
            <a:r>
              <a:rPr lang="en-US" dirty="0" smtClean="0">
                <a:solidFill>
                  <a:srgbClr val="0070C0"/>
                </a:solidFill>
              </a:rPr>
              <a:t>, and many other types work on the basis of </a:t>
            </a:r>
            <a:r>
              <a:rPr lang="en-US" dirty="0" smtClean="0">
                <a:solidFill>
                  <a:srgbClr val="0070C0"/>
                </a:solidFill>
                <a:hlinkClick r:id="rId2"/>
              </a:rPr>
              <a:t>second law of thermodynamics</a:t>
            </a:r>
            <a:r>
              <a:rPr lang="en-US" dirty="0" smtClean="0">
                <a:solidFill>
                  <a:srgbClr val="0070C0"/>
                </a:solidFill>
              </a:rPr>
              <a:t> and </a:t>
            </a:r>
            <a:r>
              <a:rPr lang="en-US" dirty="0" smtClean="0">
                <a:solidFill>
                  <a:srgbClr val="0070C0"/>
                </a:solidFill>
                <a:hlinkClick r:id="rId3"/>
              </a:rPr>
              <a:t>Carnot Cycle</a:t>
            </a:r>
            <a:r>
              <a:rPr lang="en-US" dirty="0" smtClean="0">
                <a:solidFill>
                  <a:srgbClr val="0070C0"/>
                </a:solidFill>
              </a:rPr>
              <a:t>. They may be using </a:t>
            </a:r>
            <a:r>
              <a:rPr lang="en-US" dirty="0" smtClean="0">
                <a:solidFill>
                  <a:srgbClr val="0070C0"/>
                </a:solidFill>
                <a:hlinkClick r:id="rId4"/>
              </a:rPr>
              <a:t>petrol engine</a:t>
            </a:r>
            <a:r>
              <a:rPr lang="en-US" dirty="0" smtClean="0">
                <a:solidFill>
                  <a:srgbClr val="0070C0"/>
                </a:solidFill>
              </a:rPr>
              <a:t> or </a:t>
            </a:r>
            <a:r>
              <a:rPr lang="en-US" dirty="0" smtClean="0">
                <a:solidFill>
                  <a:srgbClr val="0070C0"/>
                </a:solidFill>
                <a:hlinkClick r:id="rId5"/>
              </a:rPr>
              <a:t>diesel engine</a:t>
            </a:r>
            <a:r>
              <a:rPr lang="en-US" dirty="0" smtClean="0">
                <a:solidFill>
                  <a:srgbClr val="0070C0"/>
                </a:solidFill>
              </a:rPr>
              <a:t>, but the law remains the same.</a:t>
            </a:r>
          </a:p>
          <a:p>
            <a:r>
              <a:rPr lang="en-US" dirty="0" smtClean="0">
                <a:solidFill>
                  <a:srgbClr val="0070C0"/>
                </a:solidFill>
              </a:rPr>
              <a:t>All the </a:t>
            </a:r>
            <a:r>
              <a:rPr lang="en-US" dirty="0" smtClean="0">
                <a:solidFill>
                  <a:srgbClr val="0070C0"/>
                </a:solidFill>
                <a:hlinkClick r:id="rId6"/>
              </a:rPr>
              <a:t>refrigerators</a:t>
            </a:r>
            <a:r>
              <a:rPr lang="en-US" dirty="0" smtClean="0">
                <a:solidFill>
                  <a:srgbClr val="0070C0"/>
                </a:solidFill>
              </a:rPr>
              <a:t>, deep freezers, industrial refrigeration systems, all types of </a:t>
            </a:r>
            <a:r>
              <a:rPr lang="en-US" dirty="0" smtClean="0">
                <a:solidFill>
                  <a:srgbClr val="0070C0"/>
                </a:solidFill>
                <a:hlinkClick r:id="rId7"/>
              </a:rPr>
              <a:t>air-conditioning systems</a:t>
            </a:r>
            <a:r>
              <a:rPr lang="en-US" dirty="0" smtClean="0">
                <a:solidFill>
                  <a:srgbClr val="0070C0"/>
                </a:solidFill>
              </a:rPr>
              <a:t>, </a:t>
            </a:r>
            <a:r>
              <a:rPr lang="en-US" dirty="0" smtClean="0">
                <a:solidFill>
                  <a:srgbClr val="0070C0"/>
                </a:solidFill>
                <a:hlinkClick r:id="rId8"/>
              </a:rPr>
              <a:t>heat pumps</a:t>
            </a:r>
            <a:r>
              <a:rPr lang="en-US" dirty="0" smtClean="0">
                <a:solidFill>
                  <a:srgbClr val="0070C0"/>
                </a:solidFill>
              </a:rPr>
              <a:t>, etc work on the basis of the </a:t>
            </a:r>
            <a:r>
              <a:rPr lang="en-US" dirty="0" smtClean="0">
                <a:solidFill>
                  <a:srgbClr val="0070C0"/>
                </a:solidFill>
                <a:hlinkClick r:id="rId2"/>
              </a:rPr>
              <a:t>second law of thermodynamics</a:t>
            </a:r>
            <a:r>
              <a:rPr lang="en-US" dirty="0" smtClean="0">
                <a:solidFill>
                  <a:srgbClr val="0070C0"/>
                </a:solidFill>
              </a:rPr>
              <a:t>.</a:t>
            </a:r>
          </a:p>
          <a:p>
            <a:r>
              <a:rPr lang="en-US" dirty="0" smtClean="0">
                <a:solidFill>
                  <a:srgbClr val="0070C0"/>
                </a:solidFill>
              </a:rPr>
              <a:t>All types of air and gas compressors, blowers, fans, run on various thermodynamic cycles.</a:t>
            </a:r>
            <a:endParaRPr lang="en-US" dirty="0">
              <a:solidFill>
                <a:srgbClr val="0070C0"/>
              </a:solidFill>
            </a:endParaRPr>
          </a:p>
        </p:txBody>
      </p:sp>
      <p:sp>
        <p:nvSpPr>
          <p:cNvPr id="3" name="Rectangle 2"/>
          <p:cNvSpPr/>
          <p:nvPr/>
        </p:nvSpPr>
        <p:spPr>
          <a:xfrm>
            <a:off x="609600" y="3276600"/>
            <a:ext cx="7848600" cy="3416320"/>
          </a:xfrm>
          <a:prstGeom prst="rect">
            <a:avLst/>
          </a:prstGeom>
        </p:spPr>
        <p:txBody>
          <a:bodyPr wrap="square">
            <a:spAutoFit/>
          </a:bodyPr>
          <a:lstStyle/>
          <a:p>
            <a:r>
              <a:rPr lang="en-US" dirty="0" smtClean="0">
                <a:solidFill>
                  <a:srgbClr val="0070C0"/>
                </a:solidFill>
              </a:rPr>
              <a:t>One of the important fields of thermodynamics is </a:t>
            </a:r>
            <a:r>
              <a:rPr lang="en-US" dirty="0" smtClean="0">
                <a:solidFill>
                  <a:srgbClr val="0070C0"/>
                </a:solidFill>
                <a:hlinkClick r:id="rId9"/>
              </a:rPr>
              <a:t>heat transfer</a:t>
            </a:r>
            <a:r>
              <a:rPr lang="en-US" dirty="0" smtClean="0">
                <a:solidFill>
                  <a:srgbClr val="0070C0"/>
                </a:solidFill>
              </a:rPr>
              <a:t>, which relates to transfer of heat between two media. There are three modes of heat transfer: </a:t>
            </a:r>
            <a:r>
              <a:rPr lang="en-US" dirty="0" smtClean="0">
                <a:solidFill>
                  <a:srgbClr val="0070C0"/>
                </a:solidFill>
                <a:hlinkClick r:id="rId9"/>
              </a:rPr>
              <a:t>conduction</a:t>
            </a:r>
            <a:r>
              <a:rPr lang="en-US" dirty="0" smtClean="0">
                <a:solidFill>
                  <a:srgbClr val="0070C0"/>
                </a:solidFill>
              </a:rPr>
              <a:t>, </a:t>
            </a:r>
            <a:r>
              <a:rPr lang="en-US" dirty="0" smtClean="0">
                <a:solidFill>
                  <a:srgbClr val="0070C0"/>
                </a:solidFill>
                <a:hlinkClick r:id="rId9"/>
              </a:rPr>
              <a:t>convection</a:t>
            </a:r>
            <a:r>
              <a:rPr lang="en-US" dirty="0" smtClean="0">
                <a:solidFill>
                  <a:srgbClr val="0070C0"/>
                </a:solidFill>
              </a:rPr>
              <a:t> and </a:t>
            </a:r>
            <a:r>
              <a:rPr lang="en-US" dirty="0" smtClean="0">
                <a:solidFill>
                  <a:srgbClr val="0070C0"/>
                </a:solidFill>
                <a:hlinkClick r:id="rId9"/>
              </a:rPr>
              <a:t>radiation</a:t>
            </a:r>
            <a:r>
              <a:rPr lang="en-US" dirty="0" smtClean="0">
                <a:solidFill>
                  <a:srgbClr val="0070C0"/>
                </a:solidFill>
              </a:rPr>
              <a:t>. The concept of heat transfer is used in wide range of devices like heat exchangers, evaporators, condensers, radiators, coolers, heaters, etc.</a:t>
            </a:r>
          </a:p>
          <a:p>
            <a:r>
              <a:rPr lang="en-US" dirty="0" smtClean="0">
                <a:solidFill>
                  <a:srgbClr val="0070C0"/>
                </a:solidFill>
              </a:rPr>
              <a:t>Thermodynamics also involves study of various types of power plants like </a:t>
            </a:r>
            <a:r>
              <a:rPr lang="en-US" dirty="0" smtClean="0">
                <a:solidFill>
                  <a:srgbClr val="0070C0"/>
                </a:solidFill>
                <a:hlinkClick r:id="rId10"/>
              </a:rPr>
              <a:t>thermal power plants</a:t>
            </a:r>
            <a:r>
              <a:rPr lang="en-US" dirty="0" smtClean="0">
                <a:solidFill>
                  <a:srgbClr val="0070C0"/>
                </a:solidFill>
              </a:rPr>
              <a:t>, </a:t>
            </a:r>
            <a:r>
              <a:rPr lang="en-US" dirty="0" smtClean="0">
                <a:solidFill>
                  <a:srgbClr val="0070C0"/>
                </a:solidFill>
                <a:hlinkClick r:id="rId11"/>
              </a:rPr>
              <a:t>nuclear power plants</a:t>
            </a:r>
            <a:r>
              <a:rPr lang="en-US" dirty="0" smtClean="0">
                <a:solidFill>
                  <a:srgbClr val="0070C0"/>
                </a:solidFill>
              </a:rPr>
              <a:t>, </a:t>
            </a:r>
            <a:r>
              <a:rPr lang="en-US" dirty="0" smtClean="0">
                <a:solidFill>
                  <a:srgbClr val="0070C0"/>
                </a:solidFill>
                <a:hlinkClick r:id="rId12"/>
              </a:rPr>
              <a:t>hydroelectric power plants</a:t>
            </a:r>
            <a:r>
              <a:rPr lang="en-US" dirty="0" smtClean="0">
                <a:solidFill>
                  <a:srgbClr val="0070C0"/>
                </a:solidFill>
              </a:rPr>
              <a:t>, power plants based on renewable energy sources like </a:t>
            </a:r>
            <a:r>
              <a:rPr lang="en-US" dirty="0" smtClean="0">
                <a:solidFill>
                  <a:srgbClr val="0070C0"/>
                </a:solidFill>
                <a:hlinkClick r:id="rId13"/>
              </a:rPr>
              <a:t>solar</a:t>
            </a:r>
            <a:r>
              <a:rPr lang="en-US" dirty="0" smtClean="0">
                <a:solidFill>
                  <a:srgbClr val="0070C0"/>
                </a:solidFill>
              </a:rPr>
              <a:t>, </a:t>
            </a:r>
            <a:r>
              <a:rPr lang="en-US" dirty="0" smtClean="0">
                <a:solidFill>
                  <a:srgbClr val="0070C0"/>
                </a:solidFill>
                <a:hlinkClick r:id="rId14"/>
              </a:rPr>
              <a:t>wind</a:t>
            </a:r>
            <a:r>
              <a:rPr lang="en-US" dirty="0" smtClean="0">
                <a:solidFill>
                  <a:srgbClr val="0070C0"/>
                </a:solidFill>
              </a:rPr>
              <a:t>, </a:t>
            </a:r>
            <a:r>
              <a:rPr lang="en-US" dirty="0" smtClean="0">
                <a:solidFill>
                  <a:srgbClr val="0070C0"/>
                </a:solidFill>
                <a:hlinkClick r:id="rId15"/>
              </a:rPr>
              <a:t>geothermal</a:t>
            </a:r>
            <a:r>
              <a:rPr lang="en-US" dirty="0" smtClean="0">
                <a:solidFill>
                  <a:srgbClr val="0070C0"/>
                </a:solidFill>
              </a:rPr>
              <a:t>, </a:t>
            </a:r>
            <a:r>
              <a:rPr lang="en-US" dirty="0" smtClean="0">
                <a:solidFill>
                  <a:srgbClr val="0070C0"/>
                </a:solidFill>
                <a:hlinkClick r:id="rId16"/>
              </a:rPr>
              <a:t>tides</a:t>
            </a:r>
            <a:r>
              <a:rPr lang="en-US" dirty="0" smtClean="0">
                <a:solidFill>
                  <a:srgbClr val="0070C0"/>
                </a:solidFill>
              </a:rPr>
              <a:t>, </a:t>
            </a:r>
            <a:r>
              <a:rPr lang="en-US" dirty="0" smtClean="0">
                <a:solidFill>
                  <a:srgbClr val="0070C0"/>
                </a:solidFill>
                <a:hlinkClick r:id="rId16"/>
              </a:rPr>
              <a:t>water waves</a:t>
            </a:r>
            <a:r>
              <a:rPr lang="en-US" dirty="0" smtClean="0">
                <a:solidFill>
                  <a:srgbClr val="0070C0"/>
                </a:solidFill>
              </a:rPr>
              <a:t> etc,</a:t>
            </a:r>
          </a:p>
          <a:p>
            <a:r>
              <a:rPr lang="en-US" dirty="0" smtClean="0">
                <a:solidFill>
                  <a:srgbClr val="0070C0"/>
                </a:solidFill>
                <a:hlinkClick r:id="rId17"/>
              </a:rPr>
              <a:t>Renewable energy</a:t>
            </a:r>
            <a:r>
              <a:rPr lang="en-US" dirty="0" smtClean="0">
                <a:solidFill>
                  <a:srgbClr val="0070C0"/>
                </a:solidFill>
              </a:rPr>
              <a:t> is an important subject area of thermodynamics that involves studying the feasibility of using different types of renewable energy sources for domestic and commercial use.</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954107"/>
          </a:xfrm>
          <a:prstGeom prst="rect">
            <a:avLst/>
          </a:prstGeom>
        </p:spPr>
        <p:txBody>
          <a:bodyPr wrap="square">
            <a:spAutoFit/>
          </a:bodyPr>
          <a:lstStyle/>
          <a:p>
            <a:r>
              <a:rPr lang="en-US" sz="2800" b="1" dirty="0" smtClean="0"/>
              <a:t>Refrigeration is a process of achieving and maintaining a low temperature below that of surroundings</a:t>
            </a:r>
            <a:endParaRPr lang="en-US" sz="2800" b="1" dirty="0"/>
          </a:p>
        </p:txBody>
      </p:sp>
      <p:sp>
        <p:nvSpPr>
          <p:cNvPr id="1026" name="AutoShape 2" descr="Typical Vapor Compression Refrigeration (VCR) cycle - EnggCyclo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refrigeration-cycle.png"/>
          <p:cNvPicPr>
            <a:picLocks noChangeAspect="1"/>
          </p:cNvPicPr>
          <p:nvPr/>
        </p:nvPicPr>
        <p:blipFill>
          <a:blip r:embed="rId2"/>
          <a:stretch>
            <a:fillRect/>
          </a:stretch>
        </p:blipFill>
        <p:spPr>
          <a:xfrm>
            <a:off x="0" y="2057400"/>
            <a:ext cx="4876801" cy="3838096"/>
          </a:xfrm>
          <a:prstGeom prst="rect">
            <a:avLst/>
          </a:prstGeom>
        </p:spPr>
      </p:pic>
      <p:pic>
        <p:nvPicPr>
          <p:cNvPr id="5" name="Picture 4" descr="Refrigeration-system.png"/>
          <p:cNvPicPr>
            <a:picLocks noChangeAspect="1"/>
          </p:cNvPicPr>
          <p:nvPr/>
        </p:nvPicPr>
        <p:blipFill>
          <a:blip r:embed="rId3"/>
          <a:stretch>
            <a:fillRect/>
          </a:stretch>
        </p:blipFill>
        <p:spPr>
          <a:xfrm>
            <a:off x="5638800" y="2590800"/>
            <a:ext cx="3433762" cy="339566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1631216"/>
          </a:xfrm>
          <a:prstGeom prst="rect">
            <a:avLst/>
          </a:prstGeom>
        </p:spPr>
        <p:txBody>
          <a:bodyPr wrap="square">
            <a:spAutoFit/>
          </a:bodyPr>
          <a:lstStyle/>
          <a:p>
            <a:r>
              <a:rPr lang="en-US" sz="2000" b="1" dirty="0" smtClean="0"/>
              <a:t>The compressor</a:t>
            </a:r>
            <a:endParaRPr lang="en-US" sz="2000" dirty="0" smtClean="0"/>
          </a:p>
          <a:p>
            <a:r>
              <a:rPr lang="en-US" sz="2000" dirty="0" smtClean="0"/>
              <a:t>Compression is the first step in the refrigeration cycle, and a compressor is the piece of equipment that increases the pressure of the working gas. Refrigerant enters the compressor as low-pressure, low-temperature gas, and leaves the compressor as a high-pressure, high-temperature gas.</a:t>
            </a:r>
            <a:endParaRPr lang="en-US" sz="2000" dirty="0"/>
          </a:p>
        </p:txBody>
      </p:sp>
      <p:sp>
        <p:nvSpPr>
          <p:cNvPr id="3" name="Rectangle 2"/>
          <p:cNvSpPr/>
          <p:nvPr/>
        </p:nvSpPr>
        <p:spPr>
          <a:xfrm>
            <a:off x="533400" y="1997839"/>
            <a:ext cx="8153400" cy="3970318"/>
          </a:xfrm>
          <a:prstGeom prst="rect">
            <a:avLst/>
          </a:prstGeom>
        </p:spPr>
        <p:txBody>
          <a:bodyPr wrap="square">
            <a:spAutoFit/>
          </a:bodyPr>
          <a:lstStyle/>
          <a:p>
            <a:r>
              <a:rPr lang="en-US" sz="2800" b="1" dirty="0" smtClean="0"/>
              <a:t>Types of compressors</a:t>
            </a:r>
            <a:endParaRPr lang="en-US" sz="2800" dirty="0" smtClean="0"/>
          </a:p>
          <a:p>
            <a:r>
              <a:rPr lang="en-US" sz="2800" dirty="0" smtClean="0"/>
              <a:t>Compression can be achieved through a number of different mechanical processes, and because of that, several compressor designs are used in HVAC and refrigeration today. Other examples exist, but some popular choices are: </a:t>
            </a:r>
          </a:p>
          <a:p>
            <a:r>
              <a:rPr lang="en-US" sz="2800" dirty="0" smtClean="0"/>
              <a:t>1. </a:t>
            </a:r>
            <a:r>
              <a:rPr lang="en-US" sz="2800" dirty="0" smtClean="0">
                <a:hlinkClick r:id="rId2"/>
              </a:rPr>
              <a:t>Reciprocating compressors</a:t>
            </a:r>
            <a:endParaRPr lang="en-US" sz="2800" dirty="0" smtClean="0"/>
          </a:p>
          <a:p>
            <a:r>
              <a:rPr lang="en-US" sz="2800" dirty="0" smtClean="0"/>
              <a:t>2. </a:t>
            </a:r>
            <a:r>
              <a:rPr lang="en-US" sz="2800" dirty="0" smtClean="0">
                <a:hlinkClick r:id="rId3"/>
              </a:rPr>
              <a:t>Scroll compressors</a:t>
            </a:r>
            <a:endParaRPr lang="en-US" sz="2800" dirty="0" smtClean="0"/>
          </a:p>
          <a:p>
            <a:r>
              <a:rPr lang="en-US" sz="2800" dirty="0" smtClean="0"/>
              <a:t>3. </a:t>
            </a:r>
            <a:r>
              <a:rPr lang="en-US" sz="2800" dirty="0" smtClean="0">
                <a:hlinkClick r:id="rId4"/>
              </a:rPr>
              <a:t>Rotary compressors</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BD472A"/>
                </a:solidFill>
                <a:effectLst/>
                <a:latin typeface="Fira Sans Condensed"/>
                <a:cs typeface="Arial" pitchFamily="34" charset="0"/>
              </a:rPr>
              <a:t>The condenser</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rgbClr val="414042"/>
                </a:solidFill>
                <a:effectLst/>
                <a:latin typeface="Fira Sans Condensed"/>
                <a:cs typeface="Arial" pitchFamily="34" charset="0"/>
              </a:rPr>
              <a:t>The </a:t>
            </a:r>
            <a:r>
              <a:rPr kumimoji="0" lang="en-US" i="0" u="none" strike="noStrike" cap="none" normalizeH="0" baseline="0" dirty="0" smtClean="0">
                <a:ln>
                  <a:noFill/>
                </a:ln>
                <a:solidFill>
                  <a:srgbClr val="BD472A"/>
                </a:solidFill>
                <a:effectLst/>
                <a:latin typeface="Fira Sans Condensed"/>
                <a:cs typeface="Arial" pitchFamily="34" charset="0"/>
                <a:hlinkClick r:id="rId2"/>
              </a:rPr>
              <a:t>condenser</a:t>
            </a:r>
            <a:r>
              <a:rPr kumimoji="0" lang="en-US" i="0" u="none" strike="noStrike" cap="none" normalizeH="0" baseline="0" dirty="0" smtClean="0">
                <a:ln>
                  <a:noFill/>
                </a:ln>
                <a:solidFill>
                  <a:srgbClr val="414042"/>
                </a:solidFill>
                <a:effectLst/>
                <a:latin typeface="Fira Sans Condensed"/>
                <a:cs typeface="Arial" pitchFamily="34" charset="0"/>
              </a:rPr>
              <a:t>, or condenser </a:t>
            </a:r>
            <a:r>
              <a:rPr kumimoji="0" lang="en-US" i="0" u="none" strike="noStrike" cap="none" normalizeH="0" baseline="0" dirty="0" smtClean="0">
                <a:ln>
                  <a:noFill/>
                </a:ln>
                <a:solidFill>
                  <a:srgbClr val="BD472A"/>
                </a:solidFill>
                <a:effectLst/>
                <a:latin typeface="Fira Sans Condensed"/>
                <a:cs typeface="Arial" pitchFamily="34" charset="0"/>
                <a:hlinkClick r:id="rId3"/>
              </a:rPr>
              <a:t>coil</a:t>
            </a:r>
            <a:r>
              <a:rPr kumimoji="0" lang="en-US" i="0" u="none" strike="noStrike" cap="none" normalizeH="0" baseline="0" dirty="0" smtClean="0">
                <a:ln>
                  <a:noFill/>
                </a:ln>
                <a:solidFill>
                  <a:srgbClr val="414042"/>
                </a:solidFill>
                <a:effectLst/>
                <a:latin typeface="Fira Sans Condensed"/>
                <a:cs typeface="Arial" pitchFamily="34" charset="0"/>
              </a:rPr>
              <a:t>, is one of two types of heat exchangers used in a basic refrigeration loop. This component is supplied with high-temperature high-pressure, vaporized </a:t>
            </a:r>
            <a:r>
              <a:rPr kumimoji="0" lang="en-US" i="0" u="none" strike="noStrike" cap="none" normalizeH="0" baseline="0" dirty="0" smtClean="0">
                <a:ln>
                  <a:noFill/>
                </a:ln>
                <a:solidFill>
                  <a:srgbClr val="BD472A"/>
                </a:solidFill>
                <a:effectLst/>
                <a:latin typeface="Fira Sans Condensed"/>
                <a:cs typeface="Arial" pitchFamily="34" charset="0"/>
                <a:hlinkClick r:id="rId4"/>
              </a:rPr>
              <a:t>refrigerant</a:t>
            </a:r>
            <a:r>
              <a:rPr kumimoji="0" lang="en-US" i="0" u="none" strike="noStrike" cap="none" normalizeH="0" baseline="0" dirty="0" smtClean="0">
                <a:ln>
                  <a:noFill/>
                </a:ln>
                <a:solidFill>
                  <a:srgbClr val="414042"/>
                </a:solidFill>
                <a:effectLst/>
                <a:latin typeface="Fira Sans Condensed"/>
                <a:cs typeface="Arial" pitchFamily="34" charset="0"/>
              </a:rPr>
              <a:t> coming off the compressor. The condenser removes heat from the hot refrigerant vapor gas vapor until it condenses into a saturated liquid state, a.k.a. condensation.</a:t>
            </a:r>
            <a:endParaRPr kumimoji="0" lang="en-US" sz="1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414042"/>
                </a:solidFill>
                <a:effectLst/>
                <a:latin typeface="Fira Sans Condensed"/>
                <a:cs typeface="Arial" pitchFamily="34" charset="0"/>
              </a:rPr>
              <a:t>  </a:t>
            </a:r>
            <a:endParaRPr kumimoji="0" lang="en-US" sz="23300" b="0" i="0" u="none" strike="noStrike" cap="none" normalizeH="0" baseline="0" dirty="0" smtClean="0">
              <a:ln>
                <a:noFill/>
              </a:ln>
              <a:solidFill>
                <a:srgbClr val="414042"/>
              </a:solidFill>
              <a:effectLst/>
              <a:latin typeface="Fira Sans Condensed"/>
              <a:cs typeface="Arial" pitchFamily="34" charset="0"/>
            </a:endParaRPr>
          </a:p>
        </p:txBody>
      </p:sp>
      <p:pic>
        <p:nvPicPr>
          <p:cNvPr id="56322" name="Picture 2" descr="Condenser_Formed-Coil-8-min"/>
          <p:cNvPicPr>
            <a:picLocks noChangeAspect="1" noChangeArrowheads="1"/>
          </p:cNvPicPr>
          <p:nvPr/>
        </p:nvPicPr>
        <p:blipFill>
          <a:blip r:embed="rId5"/>
          <a:srcRect/>
          <a:stretch>
            <a:fillRect/>
          </a:stretch>
        </p:blipFill>
        <p:spPr bwMode="auto">
          <a:xfrm>
            <a:off x="1219200" y="1600200"/>
            <a:ext cx="6667500" cy="3705225"/>
          </a:xfrm>
          <a:prstGeom prst="rect">
            <a:avLst/>
          </a:prstGeom>
          <a:noFill/>
        </p:spPr>
      </p:pic>
      <p:sp>
        <p:nvSpPr>
          <p:cNvPr id="4" name="Rectangle 3"/>
          <p:cNvSpPr/>
          <p:nvPr/>
        </p:nvSpPr>
        <p:spPr>
          <a:xfrm>
            <a:off x="304800" y="5229493"/>
            <a:ext cx="8610600" cy="646331"/>
          </a:xfrm>
          <a:prstGeom prst="rect">
            <a:avLst/>
          </a:prstGeom>
        </p:spPr>
        <p:txBody>
          <a:bodyPr wrap="square">
            <a:spAutoFit/>
          </a:bodyPr>
          <a:lstStyle/>
          <a:p>
            <a:r>
              <a:rPr lang="en-US" dirty="0" smtClean="0"/>
              <a:t>After condensing, the refrigerant is a high-pressure, low-temperature liquid, at which point it’s routed to the loop’s expansion device.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304800"/>
            <a:ext cx="2514600" cy="369332"/>
          </a:xfrm>
          <a:prstGeom prst="rect">
            <a:avLst/>
          </a:prstGeom>
        </p:spPr>
        <p:txBody>
          <a:bodyPr wrap="square">
            <a:spAutoFit/>
          </a:bodyPr>
          <a:lstStyle/>
          <a:p>
            <a:r>
              <a:rPr lang="en-US" b="1" dirty="0" smtClean="0"/>
              <a:t>The expansion device</a:t>
            </a:r>
            <a:endParaRPr lang="en-US" dirty="0"/>
          </a:p>
        </p:txBody>
      </p:sp>
      <p:sp>
        <p:nvSpPr>
          <p:cNvPr id="3" name="Rectangle 2"/>
          <p:cNvSpPr/>
          <p:nvPr/>
        </p:nvSpPr>
        <p:spPr>
          <a:xfrm>
            <a:off x="304800" y="685800"/>
            <a:ext cx="8610600" cy="2308324"/>
          </a:xfrm>
          <a:prstGeom prst="rect">
            <a:avLst/>
          </a:prstGeom>
        </p:spPr>
        <p:txBody>
          <a:bodyPr wrap="square">
            <a:spAutoFit/>
          </a:bodyPr>
          <a:lstStyle/>
          <a:p>
            <a:r>
              <a:rPr lang="en-US" dirty="0" smtClean="0"/>
              <a:t>These components come in a few different designs. Popular configurations include fixed orifices, thermostatic expansion valves (TXV) or thermal expansion valves (pictured above), and the more advanced electronic expansion valves (EEVs). But regardless of configuration, the job of a system’s expansion device is the same - create a drop in pressure after the refrigerant leaves the condenser. This pressure drop will cause some of that refrigerant to quickly boil, creating a two-phase mixture.  </a:t>
            </a:r>
          </a:p>
          <a:p>
            <a:r>
              <a:rPr lang="en-US" dirty="0" smtClean="0"/>
              <a:t>This rapid phase change is called </a:t>
            </a:r>
            <a:r>
              <a:rPr lang="en-US" i="1" dirty="0" smtClean="0"/>
              <a:t>flashing, </a:t>
            </a:r>
            <a:r>
              <a:rPr lang="en-US" dirty="0" smtClean="0"/>
              <a:t>and it helps tee up the next piece of equipment in the circuit, </a:t>
            </a:r>
            <a:r>
              <a:rPr lang="en-US" i="1" dirty="0" smtClean="0"/>
              <a:t>the evaporator</a:t>
            </a:r>
            <a:r>
              <a:rPr lang="en-US" dirty="0" smtClean="0"/>
              <a:t>, to perform its intended function.</a:t>
            </a:r>
            <a:endParaRPr lang="en-US" dirty="0"/>
          </a:p>
        </p:txBody>
      </p:sp>
      <p:pic>
        <p:nvPicPr>
          <p:cNvPr id="58370" name="Picture 2" descr="shutterstock_382211245-min"/>
          <p:cNvPicPr>
            <a:picLocks noChangeAspect="1" noChangeArrowheads="1"/>
          </p:cNvPicPr>
          <p:nvPr/>
        </p:nvPicPr>
        <p:blipFill>
          <a:blip r:embed="rId2"/>
          <a:srcRect/>
          <a:stretch>
            <a:fillRect/>
          </a:stretch>
        </p:blipFill>
        <p:spPr bwMode="auto">
          <a:xfrm>
            <a:off x="2743200" y="3048000"/>
            <a:ext cx="2714625" cy="31242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2133600" cy="923330"/>
          </a:xfrm>
          <a:prstGeom prst="rect">
            <a:avLst/>
          </a:prstGeom>
        </p:spPr>
        <p:txBody>
          <a:bodyPr wrap="square">
            <a:spAutoFit/>
          </a:bodyPr>
          <a:lstStyle/>
          <a:p>
            <a:r>
              <a:rPr lang="en-US" b="1" dirty="0" smtClean="0"/>
              <a:t>The evaporator</a:t>
            </a:r>
            <a:endParaRPr lang="en-US" dirty="0" smtClean="0"/>
          </a:p>
          <a:p>
            <a:r>
              <a:rPr lang="en-US" b="1" dirty="0" smtClean="0"/>
              <a:t/>
            </a:r>
            <a:br>
              <a:rPr lang="en-US" b="1" dirty="0" smtClean="0"/>
            </a:br>
            <a:endParaRPr lang="en-US" dirty="0"/>
          </a:p>
        </p:txBody>
      </p:sp>
      <p:sp>
        <p:nvSpPr>
          <p:cNvPr id="3" name="Rectangle 2"/>
          <p:cNvSpPr/>
          <p:nvPr/>
        </p:nvSpPr>
        <p:spPr>
          <a:xfrm>
            <a:off x="304800" y="474345"/>
            <a:ext cx="8534400" cy="3139321"/>
          </a:xfrm>
          <a:prstGeom prst="rect">
            <a:avLst/>
          </a:prstGeom>
        </p:spPr>
        <p:txBody>
          <a:bodyPr wrap="square">
            <a:spAutoFit/>
          </a:bodyPr>
          <a:lstStyle/>
          <a:p>
            <a:r>
              <a:rPr lang="en-US" dirty="0" smtClean="0"/>
              <a:t>The evaporator is the second heat exchanger in a standard refrigeration circuit, and like the condenser, it’s named for its basic function. It serves as the “business end” of a refrigeration cycle, given that it does what we expect air conditioning to do – absorb heat.</a:t>
            </a:r>
          </a:p>
          <a:p>
            <a:r>
              <a:rPr lang="en-US" dirty="0" smtClean="0"/>
              <a:t>This happens when refrigerant enters the evaporator as a </a:t>
            </a:r>
            <a:r>
              <a:rPr lang="en-US" dirty="0" smtClean="0">
                <a:hlinkClick r:id="rId2"/>
              </a:rPr>
              <a:t>low temperature</a:t>
            </a:r>
            <a:r>
              <a:rPr lang="en-US" dirty="0" smtClean="0"/>
              <a:t> liquid at low pressure, and a fan forces air across the evaporator’s fins, cooling the air by absorbing the heat from the space in question into the refrigerant.</a:t>
            </a:r>
          </a:p>
          <a:p>
            <a:r>
              <a:rPr lang="en-US" dirty="0" smtClean="0"/>
              <a:t>After doing so, the refrigerant is sent back to the compressor, where the process restarts. And that, in a nutshell, is how a refrigeration loop works. If you have any questions about the refrigeration cycle or its components and how they work, </a:t>
            </a:r>
            <a:r>
              <a:rPr lang="en-US" dirty="0" smtClean="0">
                <a:hlinkClick r:id="rId3"/>
              </a:rPr>
              <a:t>give us a call</a:t>
            </a:r>
            <a:r>
              <a:rPr lang="en-US" dirty="0" smtClean="0"/>
              <a:t>. We've been helping customers get the most out of their HVAC and refrigeration equipment for nearly 100 years.</a:t>
            </a:r>
            <a:endParaRPr lang="en-US" dirty="0"/>
          </a:p>
        </p:txBody>
      </p:sp>
      <p:pic>
        <p:nvPicPr>
          <p:cNvPr id="59394" name="Picture 2" descr="02_HVAC-Evaporator-A-Frame-min"/>
          <p:cNvPicPr>
            <a:picLocks noChangeAspect="1" noChangeArrowheads="1"/>
          </p:cNvPicPr>
          <p:nvPr/>
        </p:nvPicPr>
        <p:blipFill>
          <a:blip r:embed="rId4"/>
          <a:srcRect/>
          <a:stretch>
            <a:fillRect/>
          </a:stretch>
        </p:blipFill>
        <p:spPr bwMode="auto">
          <a:xfrm>
            <a:off x="1371600" y="3276600"/>
            <a:ext cx="7086600" cy="3352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382000" cy="1200329"/>
          </a:xfrm>
          <a:prstGeom prst="rect">
            <a:avLst/>
          </a:prstGeom>
        </p:spPr>
        <p:txBody>
          <a:bodyPr wrap="square">
            <a:spAutoFit/>
          </a:bodyPr>
          <a:lstStyle/>
          <a:p>
            <a:r>
              <a:rPr lang="en-US" dirty="0" smtClean="0"/>
              <a:t>A heat pump can provide an alternative to using your air conditioner. ... They collect heat from the air, water, or ground outside your home and concentrate it for use inside. The most common type of heat pump is the air-source heat pump, which </a:t>
            </a:r>
            <a:r>
              <a:rPr lang="en-US" b="1" dirty="0" smtClean="0"/>
              <a:t>transfers heat between your house and the outside air</a:t>
            </a:r>
            <a:r>
              <a:rPr lang="en-US" dirty="0" smtClean="0"/>
              <a:t>.</a:t>
            </a:r>
            <a:endParaRPr lang="en-US" dirty="0"/>
          </a:p>
        </p:txBody>
      </p:sp>
      <p:sp>
        <p:nvSpPr>
          <p:cNvPr id="3" name="Rectangle 2"/>
          <p:cNvSpPr/>
          <p:nvPr/>
        </p:nvSpPr>
        <p:spPr>
          <a:xfrm>
            <a:off x="533401" y="304800"/>
            <a:ext cx="3200400" cy="400110"/>
          </a:xfrm>
          <a:prstGeom prst="rect">
            <a:avLst/>
          </a:prstGeom>
        </p:spPr>
        <p:txBody>
          <a:bodyPr wrap="square">
            <a:spAutoFit/>
          </a:bodyPr>
          <a:lstStyle/>
          <a:p>
            <a:r>
              <a:rPr lang="en-US" sz="2000" b="1" dirty="0" smtClean="0"/>
              <a:t>what is heat pump system?</a:t>
            </a:r>
            <a:endParaRPr lang="en-US" sz="2000" b="1" dirty="0"/>
          </a:p>
        </p:txBody>
      </p:sp>
      <p:sp>
        <p:nvSpPr>
          <p:cNvPr id="4" name="Rectangle 3"/>
          <p:cNvSpPr/>
          <p:nvPr/>
        </p:nvSpPr>
        <p:spPr>
          <a:xfrm>
            <a:off x="609600" y="2551837"/>
            <a:ext cx="8153400" cy="1200329"/>
          </a:xfrm>
          <a:prstGeom prst="rect">
            <a:avLst/>
          </a:prstGeom>
        </p:spPr>
        <p:txBody>
          <a:bodyPr wrap="square">
            <a:spAutoFit/>
          </a:bodyPr>
          <a:lstStyle/>
          <a:p>
            <a:r>
              <a:rPr lang="en-US" dirty="0" smtClean="0"/>
              <a:t>A heat pump is a </a:t>
            </a:r>
            <a:r>
              <a:rPr lang="en-US" b="1" dirty="0" smtClean="0"/>
              <a:t>versatile, efficient cooling and heating system</a:t>
            </a:r>
            <a:r>
              <a:rPr lang="en-US" dirty="0" smtClean="0"/>
              <a:t>. Thanks to a reversing valve, a heat pump can change the flow of refrigerant and either heat or cool a home. Air is blown over an evaporator coil, transferring heat energy from the air to the refrigerant.</a:t>
            </a:r>
            <a:endParaRPr lang="en-US" dirty="0"/>
          </a:p>
        </p:txBody>
      </p:sp>
      <p:sp>
        <p:nvSpPr>
          <p:cNvPr id="60418" name="AutoShape 2" descr="How Does a Heat Pump Work | How Do Heat Pumps Work | Carr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0" name="AutoShape 4" descr="How Does a Heat Pump Work | How Do Heat Pumps Work | Carr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ownload (1).jpg"/>
          <p:cNvPicPr>
            <a:picLocks noChangeAspect="1"/>
          </p:cNvPicPr>
          <p:nvPr/>
        </p:nvPicPr>
        <p:blipFill>
          <a:blip r:embed="rId2"/>
          <a:stretch>
            <a:fillRect/>
          </a:stretch>
        </p:blipFill>
        <p:spPr>
          <a:xfrm>
            <a:off x="1981200" y="3352800"/>
            <a:ext cx="5867400" cy="3505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229600" cy="1711366"/>
          </a:xfrm>
          <a:prstGeom prst="rect">
            <a:avLst/>
          </a:prstGeom>
        </p:spPr>
        <p:txBody>
          <a:bodyPr wrap="square">
            <a:spAutoFit/>
          </a:bodyPr>
          <a:lstStyle/>
          <a:p>
            <a:pPr>
              <a:lnSpc>
                <a:spcPct val="150000"/>
              </a:lnSpc>
              <a:buFont typeface="Wingdings" pitchFamily="2" charset="2"/>
              <a:buChar char="Ø"/>
            </a:pPr>
            <a:endParaRPr lang="en-US" dirty="0" smtClean="0"/>
          </a:p>
          <a:p>
            <a:pPr>
              <a:lnSpc>
                <a:spcPct val="150000"/>
              </a:lnSpc>
              <a:buFont typeface="Wingdings" pitchFamily="2" charset="2"/>
              <a:buChar char="Ø"/>
            </a:pPr>
            <a:r>
              <a:rPr lang="en-US" dirty="0" smtClean="0"/>
              <a:t>Engine. Both IC and EC engines are of two types, i.e. </a:t>
            </a:r>
            <a:r>
              <a:rPr lang="en-US" b="1" dirty="0" smtClean="0"/>
              <a:t>Reciprocating and Rotary engine</a:t>
            </a:r>
            <a:r>
              <a:rPr lang="en-US" dirty="0" smtClean="0"/>
              <a:t>. I.C. Engine, an acronym for an internal combustion engine is the engine in which ignition and combustion of fuel take place inside the engine.</a:t>
            </a:r>
            <a:endParaRPr lang="en-US" dirty="0"/>
          </a:p>
        </p:txBody>
      </p:sp>
      <p:sp>
        <p:nvSpPr>
          <p:cNvPr id="3" name="Rectangle 2"/>
          <p:cNvSpPr/>
          <p:nvPr/>
        </p:nvSpPr>
        <p:spPr>
          <a:xfrm>
            <a:off x="533400" y="1828799"/>
            <a:ext cx="8153400" cy="1338828"/>
          </a:xfrm>
          <a:prstGeom prst="rect">
            <a:avLst/>
          </a:prstGeom>
        </p:spPr>
        <p:txBody>
          <a:bodyPr wrap="square">
            <a:spAutoFit/>
          </a:bodyPr>
          <a:lstStyle/>
          <a:p>
            <a:pPr>
              <a:lnSpc>
                <a:spcPct val="150000"/>
              </a:lnSpc>
              <a:buFont typeface="Wingdings" pitchFamily="2" charset="2"/>
              <a:buChar char="Ø"/>
            </a:pPr>
            <a:r>
              <a:rPr lang="en-US" dirty="0" err="1" smtClean="0"/>
              <a:t>I.C.Engine</a:t>
            </a:r>
            <a:r>
              <a:rPr lang="en-US" dirty="0" smtClean="0"/>
              <a:t>, an acronym for an internal combustion engine is the engine in which ignition and combustion of fuel take place inside the engine. It works on the principle that the charge is ignited inside a combustion chamber under very high pressure.</a:t>
            </a:r>
            <a:endParaRPr lang="en-US" dirty="0"/>
          </a:p>
        </p:txBody>
      </p:sp>
      <p:sp>
        <p:nvSpPr>
          <p:cNvPr id="4" name="Rectangle 3"/>
          <p:cNvSpPr/>
          <p:nvPr/>
        </p:nvSpPr>
        <p:spPr>
          <a:xfrm>
            <a:off x="609600" y="3200400"/>
            <a:ext cx="8305800" cy="1754326"/>
          </a:xfrm>
          <a:prstGeom prst="rect">
            <a:avLst/>
          </a:prstGeom>
        </p:spPr>
        <p:txBody>
          <a:bodyPr wrap="square">
            <a:spAutoFit/>
          </a:bodyPr>
          <a:lstStyle/>
          <a:p>
            <a:pPr>
              <a:lnSpc>
                <a:spcPct val="150000"/>
              </a:lnSpc>
              <a:buFont typeface="Wingdings" pitchFamily="2" charset="2"/>
              <a:buChar char="Ø"/>
            </a:pPr>
            <a:r>
              <a:rPr lang="en-US" dirty="0" smtClean="0"/>
              <a:t>A diesel engine is an example of it where the working fluid is air. This engine is widely applied in automotive, aviation, power generation, etc.  The engine consists of various components viz. cylinder, spark plug, valves, piston, piston rings, connecting rod, crankshaft, and oil pan(sump).</a:t>
            </a:r>
            <a:endParaRPr lang="en-US" dirty="0"/>
          </a:p>
        </p:txBody>
      </p:sp>
      <p:sp>
        <p:nvSpPr>
          <p:cNvPr id="5" name="Rectangle 4"/>
          <p:cNvSpPr/>
          <p:nvPr/>
        </p:nvSpPr>
        <p:spPr>
          <a:xfrm>
            <a:off x="3810000" y="228600"/>
            <a:ext cx="1207795" cy="369332"/>
          </a:xfrm>
          <a:prstGeom prst="rect">
            <a:avLst/>
          </a:prstGeom>
        </p:spPr>
        <p:txBody>
          <a:bodyPr wrap="square">
            <a:spAutoFit/>
          </a:bodyPr>
          <a:lstStyle/>
          <a:p>
            <a:r>
              <a:rPr lang="en-US" b="1" dirty="0" smtClean="0"/>
              <a:t>UNIT -3</a:t>
            </a: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4801314"/>
          </a:xfrm>
          <a:prstGeom prst="rect">
            <a:avLst/>
          </a:prstGeom>
        </p:spPr>
        <p:txBody>
          <a:bodyPr wrap="square">
            <a:spAutoFit/>
          </a:bodyPr>
          <a:lstStyle/>
          <a:p>
            <a:pPr>
              <a:buFont typeface="Wingdings" pitchFamily="2" charset="2"/>
              <a:buChar char="Ø"/>
            </a:pPr>
            <a:r>
              <a:rPr lang="en-US" dirty="0" smtClean="0"/>
              <a:t>(On the basis of types of ignition) : a spark-ignition gasoline engine and compression ignition diesel engine. In the spark-ignition engine, the fuel is mixed with air and introduced into the cylinder during the intake process.</a:t>
            </a:r>
          </a:p>
          <a:p>
            <a:pPr>
              <a:buFont typeface="Wingdings" pitchFamily="2" charset="2"/>
              <a:buChar char="Ø"/>
            </a:pPr>
            <a:endParaRPr lang="en-US" dirty="0" smtClean="0"/>
          </a:p>
          <a:p>
            <a:pPr>
              <a:buFont typeface="Wingdings" pitchFamily="2" charset="2"/>
              <a:buChar char="Ø"/>
            </a:pPr>
            <a:r>
              <a:rPr lang="en-US" dirty="0" smtClean="0"/>
              <a:t>As the piston compresses the mixture, there ignites a spark that led to the combustion process. during the power stroke, combustion gases expand and push the piston. Whereas, in the diesel engine, only air is introduced and then compressed. Afterward, the engine sprays the fuel into the hot compressed air which causes the ignition.</a:t>
            </a:r>
          </a:p>
          <a:p>
            <a:pPr>
              <a:buFont typeface="Wingdings" pitchFamily="2" charset="2"/>
              <a:buChar char="Ø"/>
            </a:pPr>
            <a:endParaRPr lang="en-US" dirty="0" smtClean="0"/>
          </a:p>
          <a:p>
            <a:pPr>
              <a:buFont typeface="Wingdings" pitchFamily="2" charset="2"/>
              <a:buChar char="Ø"/>
            </a:pPr>
            <a:r>
              <a:rPr lang="en-US" dirty="0" smtClean="0"/>
              <a:t>(On the basis of the number of strokes): two-stroke engine and four-stroke engine. Most of the engine uses the four-stroke engine, that means four piston strokes are required to complete a cycle. This cycle includes four processes: intake, compression, combustion and power stroke and exhaust.</a:t>
            </a:r>
          </a:p>
          <a:p>
            <a:pPr>
              <a:buFont typeface="Wingdings" pitchFamily="2" charset="2"/>
              <a:buChar char="Ø"/>
            </a:pPr>
            <a:endParaRPr lang="en-US" dirty="0" smtClean="0"/>
          </a:p>
          <a:p>
            <a:pPr>
              <a:buFont typeface="Wingdings" pitchFamily="2" charset="2"/>
              <a:buChar char="Ø"/>
            </a:pPr>
            <a:r>
              <a:rPr lang="en-US" dirty="0" smtClean="0"/>
              <a:t>Various advancements are done nowadays like advancements in the design of the engine, fuel injection, materials to be used, etc to improve the fuel efficiency, less weight of the vehicle, less pollution, and lower emission.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696200" cy="1815882"/>
          </a:xfrm>
          <a:prstGeom prst="rect">
            <a:avLst/>
          </a:prstGeom>
        </p:spPr>
        <p:txBody>
          <a:bodyPr wrap="square">
            <a:spAutoFit/>
          </a:bodyPr>
          <a:lstStyle/>
          <a:p>
            <a:r>
              <a:rPr lang="en-US" sz="2800" dirty="0"/>
              <a:t>Open system: A system in which the transfer of both mass and energy takes place is called an open system. This system is also known as control volume. </a:t>
            </a:r>
          </a:p>
        </p:txBody>
      </p:sp>
      <p:sp>
        <p:nvSpPr>
          <p:cNvPr id="3" name="Rectangle 2"/>
          <p:cNvSpPr/>
          <p:nvPr/>
        </p:nvSpPr>
        <p:spPr>
          <a:xfrm>
            <a:off x="685800" y="2362200"/>
            <a:ext cx="7543800" cy="1815882"/>
          </a:xfrm>
          <a:prstGeom prst="rect">
            <a:avLst/>
          </a:prstGeom>
        </p:spPr>
        <p:txBody>
          <a:bodyPr wrap="square">
            <a:spAutoFit/>
          </a:bodyPr>
          <a:lstStyle/>
          <a:p>
            <a:r>
              <a:rPr lang="en-US" sz="2800" dirty="0"/>
              <a:t>For example: Boiling of water in an open vessel is an example of open system because the water and heat energy both enters and leaves the boundary of the vessel.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305800" cy="3970318"/>
          </a:xfrm>
          <a:prstGeom prst="rect">
            <a:avLst/>
          </a:prstGeom>
        </p:spPr>
        <p:txBody>
          <a:bodyPr wrap="square">
            <a:spAutoFit/>
          </a:bodyPr>
          <a:lstStyle/>
          <a:p>
            <a:r>
              <a:rPr lang="en-US" dirty="0" smtClean="0"/>
              <a:t>1. NUMBER OF STROKES PER CYCLE:</a:t>
            </a:r>
          </a:p>
          <a:p>
            <a:r>
              <a:rPr lang="en-US" dirty="0" smtClean="0"/>
              <a:t>A) FOUR-STROKE CYCLE ENGINE:</a:t>
            </a:r>
          </a:p>
          <a:p>
            <a:r>
              <a:rPr lang="en-US" dirty="0" smtClean="0"/>
              <a:t>This engine makes four piston strokes i.e. intake, compression, power and exhaust to complete an operating cycle. The operating cycle requires two crankshaft revolutions( 720 degrees). It is the most common type of engine used in automotive.</a:t>
            </a:r>
          </a:p>
          <a:p>
            <a:r>
              <a:rPr lang="en-US" dirty="0" smtClean="0"/>
              <a:t>B) TWO-STROKE CYCLE ENGINE:</a:t>
            </a:r>
          </a:p>
          <a:p>
            <a:r>
              <a:rPr lang="en-US" dirty="0" smtClean="0"/>
              <a:t>As per the name, this engine requires two piston strokes to complete an operating cycle. Those strokes are compression and expansion strokes. Only one crankshaft rotation is required.</a:t>
            </a:r>
          </a:p>
          <a:p>
            <a:r>
              <a:rPr lang="en-US" dirty="0" smtClean="0"/>
              <a:t>C) SIX STROKE CYCLE ENGINE:</a:t>
            </a:r>
          </a:p>
          <a:p>
            <a:r>
              <a:rPr lang="en-US" dirty="0" smtClean="0"/>
              <a:t> This engine is introduced to make some advancements in conventional two-stroke and four-stroke engines. It increases the efficiency of fuel, reduces emissions, etc. In this engine, one of the cylinders makes two strokes and others makes four strokes, in total making six strokes per cycle.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3970318"/>
          </a:xfrm>
          <a:prstGeom prst="rect">
            <a:avLst/>
          </a:prstGeom>
        </p:spPr>
        <p:txBody>
          <a:bodyPr wrap="square">
            <a:spAutoFit/>
          </a:bodyPr>
          <a:lstStyle/>
          <a:p>
            <a:r>
              <a:rPr lang="en-US" dirty="0" smtClean="0"/>
              <a:t>2. NATURE OF THERMODYNAMIC CYCLE:</a:t>
            </a:r>
          </a:p>
          <a:p>
            <a:r>
              <a:rPr lang="en-US" dirty="0" smtClean="0"/>
              <a:t>A) OTTO CYCLE ENGINE</a:t>
            </a:r>
          </a:p>
          <a:p>
            <a:r>
              <a:rPr lang="en-US" dirty="0" smtClean="0"/>
              <a:t>Otto cycle is an idealized cycle for SI engines.</a:t>
            </a:r>
          </a:p>
          <a:p>
            <a:r>
              <a:rPr lang="en-US" dirty="0" smtClean="0"/>
              <a:t>It consists of two </a:t>
            </a:r>
            <a:r>
              <a:rPr lang="en-US" dirty="0" err="1" smtClean="0"/>
              <a:t>quasistatic</a:t>
            </a:r>
            <a:r>
              <a:rPr lang="en-US" dirty="0" smtClean="0"/>
              <a:t> and isentropic processes and two isochoric processes. The engine which follows this thermodynamic cycle for operation is known as </a:t>
            </a:r>
            <a:r>
              <a:rPr lang="en-US" dirty="0" err="1" smtClean="0"/>
              <a:t>otto</a:t>
            </a:r>
            <a:r>
              <a:rPr lang="en-US" dirty="0" smtClean="0"/>
              <a:t> cycle engine.</a:t>
            </a:r>
          </a:p>
          <a:p>
            <a:r>
              <a:rPr lang="en-US" dirty="0" smtClean="0"/>
              <a:t>B) DIESEL CYCLE ENGINE</a:t>
            </a:r>
          </a:p>
          <a:p>
            <a:r>
              <a:rPr lang="en-US" dirty="0" smtClean="0"/>
              <a:t>Diesel cycle is an idealized cycle for a diesel engine which consists of two isentropic processes, one isobaric and one isochoric process.</a:t>
            </a:r>
          </a:p>
          <a:p>
            <a:r>
              <a:rPr lang="en-US" dirty="0" smtClean="0"/>
              <a:t>C) DUAL CYCLE ENGINE</a:t>
            </a:r>
          </a:p>
          <a:p>
            <a:r>
              <a:rPr lang="en-US" dirty="0" smtClean="0"/>
              <a:t>Dual cycle or mixed cycle or limited pressure cycle is the combination of </a:t>
            </a:r>
            <a:r>
              <a:rPr lang="en-US" dirty="0" err="1" smtClean="0"/>
              <a:t>otto</a:t>
            </a:r>
            <a:r>
              <a:rPr lang="en-US" dirty="0" smtClean="0"/>
              <a:t> and diesel cycle. Heat addition is partially through constant volume and constant pressure process. The internal combustion engine which follows this cycle is called, dual cycle engine.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2438400" cy="369332"/>
          </a:xfrm>
          <a:prstGeom prst="rect">
            <a:avLst/>
          </a:prstGeom>
        </p:spPr>
        <p:txBody>
          <a:bodyPr wrap="square">
            <a:spAutoFit/>
          </a:bodyPr>
          <a:lstStyle/>
          <a:p>
            <a:r>
              <a:rPr lang="en-US" dirty="0" smtClean="0"/>
              <a:t>3. TYPES OF FUEL USED</a:t>
            </a:r>
            <a:endParaRPr lang="en-US" dirty="0"/>
          </a:p>
        </p:txBody>
      </p:sp>
      <p:sp>
        <p:nvSpPr>
          <p:cNvPr id="4" name="Rectangle 3"/>
          <p:cNvSpPr/>
          <p:nvPr/>
        </p:nvSpPr>
        <p:spPr>
          <a:xfrm>
            <a:off x="609600" y="838200"/>
            <a:ext cx="8153400" cy="1200329"/>
          </a:xfrm>
          <a:prstGeom prst="rect">
            <a:avLst/>
          </a:prstGeom>
        </p:spPr>
        <p:txBody>
          <a:bodyPr wrap="square">
            <a:spAutoFit/>
          </a:bodyPr>
          <a:lstStyle/>
          <a:p>
            <a:r>
              <a:rPr lang="en-US" dirty="0" smtClean="0"/>
              <a:t>A) PETROL OR GASOLINE ENGINE</a:t>
            </a:r>
          </a:p>
          <a:p>
            <a:r>
              <a:rPr lang="en-US" dirty="0" smtClean="0"/>
              <a:t>This engine generates power by burning gasoline (or other volatile liquid fuel with similar properties) ignited by an electric spark. Generally, a mixture of fuel and air is used as a charge.</a:t>
            </a:r>
            <a:endParaRPr lang="en-US" dirty="0"/>
          </a:p>
        </p:txBody>
      </p:sp>
      <p:sp>
        <p:nvSpPr>
          <p:cNvPr id="5" name="Rectangle 4"/>
          <p:cNvSpPr/>
          <p:nvPr/>
        </p:nvSpPr>
        <p:spPr>
          <a:xfrm>
            <a:off x="533400" y="2057400"/>
            <a:ext cx="8153400" cy="1200329"/>
          </a:xfrm>
          <a:prstGeom prst="rect">
            <a:avLst/>
          </a:prstGeom>
        </p:spPr>
        <p:txBody>
          <a:bodyPr wrap="square">
            <a:spAutoFit/>
          </a:bodyPr>
          <a:lstStyle/>
          <a:p>
            <a:r>
              <a:rPr lang="en-US" dirty="0" smtClean="0"/>
              <a:t>B) DIESEL ENGINE</a:t>
            </a:r>
          </a:p>
          <a:p>
            <a:r>
              <a:rPr lang="en-US" dirty="0" smtClean="0"/>
              <a:t>This engine makes use of diesel as fuel, where fuel ignition takes place on its own, without any spark. Hence, compression of the inlet air mixture takes place and then fuel is injected.</a:t>
            </a:r>
            <a:endParaRPr lang="en-US" dirty="0"/>
          </a:p>
        </p:txBody>
      </p:sp>
      <p:sp>
        <p:nvSpPr>
          <p:cNvPr id="6" name="Rectangle 5"/>
          <p:cNvSpPr/>
          <p:nvPr/>
        </p:nvSpPr>
        <p:spPr>
          <a:xfrm>
            <a:off x="609600" y="3276600"/>
            <a:ext cx="8001000" cy="1477328"/>
          </a:xfrm>
          <a:prstGeom prst="rect">
            <a:avLst/>
          </a:prstGeom>
        </p:spPr>
        <p:txBody>
          <a:bodyPr wrap="square">
            <a:spAutoFit/>
          </a:bodyPr>
          <a:lstStyle/>
          <a:p>
            <a:r>
              <a:rPr lang="en-US" dirty="0" smtClean="0"/>
              <a:t>C) BI-FUEL ENGINE</a:t>
            </a:r>
          </a:p>
          <a:p>
            <a:r>
              <a:rPr lang="en-US" dirty="0" smtClean="0"/>
              <a:t>This engine is a more advanced version of the </a:t>
            </a:r>
            <a:r>
              <a:rPr lang="en-US" dirty="0" err="1" smtClean="0"/>
              <a:t>otto</a:t>
            </a:r>
            <a:r>
              <a:rPr lang="en-US" dirty="0" smtClean="0"/>
              <a:t> engine. This engine can run on either natural gas or gasoline which means it follows the natural gas system and gasoline system </a:t>
            </a:r>
            <a:r>
              <a:rPr lang="en-US" dirty="0" err="1" smtClean="0"/>
              <a:t>i.e</a:t>
            </a:r>
            <a:r>
              <a:rPr lang="en-US" dirty="0" smtClean="0"/>
              <a:t> dual fuelling system. Hence these kinds of engines are known as bi-fuel or dual-fuel engines.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77200" cy="2862322"/>
          </a:xfrm>
          <a:prstGeom prst="rect">
            <a:avLst/>
          </a:prstGeom>
        </p:spPr>
        <p:txBody>
          <a:bodyPr wrap="square">
            <a:spAutoFit/>
          </a:bodyPr>
          <a:lstStyle/>
          <a:p>
            <a:r>
              <a:rPr lang="en-US" dirty="0" smtClean="0"/>
              <a:t>4. METHOD OF IGNITION</a:t>
            </a:r>
          </a:p>
          <a:p>
            <a:r>
              <a:rPr lang="en-US" dirty="0" smtClean="0"/>
              <a:t>A)SPARK IGNITION ENGINE</a:t>
            </a:r>
          </a:p>
          <a:p>
            <a:r>
              <a:rPr lang="en-US" dirty="0" smtClean="0"/>
              <a:t>in S.I engines, the ignition takes place with the help of a spark plug. This mechanical device called spark plug ignites a mixture of air and fuel( charge)  which is compressed and combusted in the combustion chamber.</a:t>
            </a:r>
          </a:p>
          <a:p>
            <a:r>
              <a:rPr lang="en-US" dirty="0" smtClean="0"/>
              <a:t>B) COMPRESSION IGNITION ENGINE</a:t>
            </a:r>
          </a:p>
          <a:p>
            <a:r>
              <a:rPr lang="en-US" dirty="0" smtClean="0"/>
              <a:t>A CI engine follows the auto-ignition or self-ignition process where fuel charge is ignited by its own heat of compression. Here, the air is inducted into the combustion chamber and compressed to extremely high pressure. Hence the compression ratio of this engine is high(up to 22).</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2308324"/>
          </a:xfrm>
          <a:prstGeom prst="rect">
            <a:avLst/>
          </a:prstGeom>
        </p:spPr>
        <p:txBody>
          <a:bodyPr wrap="square">
            <a:spAutoFit/>
          </a:bodyPr>
          <a:lstStyle/>
          <a:p>
            <a:r>
              <a:rPr lang="en-US" dirty="0" smtClean="0"/>
              <a:t>5. NUMBER OF CYLINDERS</a:t>
            </a:r>
          </a:p>
          <a:p>
            <a:r>
              <a:rPr lang="en-US" dirty="0" smtClean="0"/>
              <a:t>A) SINGLE-CYLINDER ENGINE</a:t>
            </a:r>
          </a:p>
          <a:p>
            <a:r>
              <a:rPr lang="en-US" dirty="0" smtClean="0"/>
              <a:t>It is a basic piston-cylinder configuration of an engine in which only one engine cylinder is used. The designing of this engine is compact and simple.</a:t>
            </a:r>
          </a:p>
          <a:p>
            <a:r>
              <a:rPr lang="en-US" dirty="0" smtClean="0"/>
              <a:t>B) MULTI CYLINDER ENGINE</a:t>
            </a:r>
          </a:p>
          <a:p>
            <a:r>
              <a:rPr lang="en-US" dirty="0" smtClean="0"/>
              <a:t>Here, more than one cylinder system is used. It is used to provide a more continuous flow of power. A popular multi-cylinder engine contains four, six, and eight engines in various configurations.</a:t>
            </a:r>
            <a:endParaRPr lang="en-US" dirty="0"/>
          </a:p>
        </p:txBody>
      </p:sp>
      <p:pic>
        <p:nvPicPr>
          <p:cNvPr id="3" name="Picture 2" descr="download (2).jpg"/>
          <p:cNvPicPr>
            <a:picLocks noChangeAspect="1"/>
          </p:cNvPicPr>
          <p:nvPr/>
        </p:nvPicPr>
        <p:blipFill>
          <a:blip r:embed="rId2"/>
          <a:stretch>
            <a:fillRect/>
          </a:stretch>
        </p:blipFill>
        <p:spPr>
          <a:xfrm>
            <a:off x="685800" y="2747962"/>
            <a:ext cx="7696199" cy="289083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2"/>
          <a:stretch>
            <a:fillRect/>
          </a:stretch>
        </p:blipFill>
        <p:spPr>
          <a:xfrm>
            <a:off x="838200" y="685800"/>
            <a:ext cx="5791200" cy="51054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2"/>
          <a:stretch>
            <a:fillRect/>
          </a:stretch>
        </p:blipFill>
        <p:spPr>
          <a:xfrm>
            <a:off x="838200" y="685800"/>
            <a:ext cx="7162800" cy="50292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4801314"/>
          </a:xfrm>
          <a:prstGeom prst="rect">
            <a:avLst/>
          </a:prstGeom>
        </p:spPr>
        <p:txBody>
          <a:bodyPr wrap="square">
            <a:spAutoFit/>
          </a:bodyPr>
          <a:lstStyle/>
          <a:p>
            <a:r>
              <a:rPr lang="en-US" dirty="0" smtClean="0"/>
              <a:t>Introduction A fluid cannot resist a shear stress by a static deflection and it moves and deforms continuously as long as the shear stress is applied.   Fluid mechanics is the study of fluids either in motion (fluid dynamics) or at rest (fluid statics). Both liquids and gases are classified as fluids.   There is a theory available for fluid flow problems, but in all cases it should be backed up by experiment. It is a highly visual subject with good instrumentation. Since the earth is 75% covered with water and 100% with air, the scope of fluid mechanics is vast and has numerous applications in engineering and human activities. Examples are medical studies of breathing and blood flow, oceanography, hydrology, energy generation. Other engineering applications include: fans, turbines, pumps, missiles, airplanes to name a few. The basic equations of fluid motion are too difficult to apply to arbitrary geometric configurations. Thus most textbooks concentrate on flat plates, circular pipes, and other simple geometries. It is possible to apply numerical techniques to complex geometries, this branch of fluid mechanics is called computational fluid mechanics (CFD). Our focus, however, will be on theoretical approach in this course. Viscosity is an internal property of a fluid that offers resistance to flow. Viscosity increases the difficulty of the basic equations. It also has a destabilizing effect and gives rise to disorderly, random phenomena called turbulence.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382000" cy="1200329"/>
          </a:xfrm>
          <a:prstGeom prst="rect">
            <a:avLst/>
          </a:prstGeom>
        </p:spPr>
        <p:txBody>
          <a:bodyPr wrap="square">
            <a:spAutoFit/>
          </a:bodyPr>
          <a:lstStyle/>
          <a:p>
            <a:r>
              <a:rPr lang="en-US" dirty="0" smtClean="0"/>
              <a:t>Viscosity is an internal property of a fluid that offers resistance to flow. Viscosity increases the difficulty of the basic equations. It also has a destabilizing effect and gives rise to disorderly, random phenomena called turbulence.   Fig.1: effects of viscosity and shape on the fluid flow.</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609600"/>
            <a:ext cx="8763000" cy="4434479"/>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cs typeface="Arial" pitchFamily="34" charset="0"/>
              </a:rPr>
              <a:t>UNIT-4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cs typeface="Arial" pitchFamily="34" charset="0"/>
              </a:rPr>
              <a:t>What is the turning process?</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A0DAB"/>
                </a:solidFill>
                <a:effectLst/>
                <a:latin typeface="Arial" pitchFamily="34" charset="0"/>
                <a:cs typeface="Arial" pitchFamily="34" charset="0"/>
                <a:hlinkClick r:id="rId2"/>
              </a:rPr>
              <a:t>  </a:t>
            </a:r>
            <a:r>
              <a:rPr kumimoji="0" lang="en-US" sz="13800" b="0" i="0" u="none" strike="noStrike" cap="none" normalizeH="0" baseline="0" dirty="0" smtClean="0">
                <a:ln>
                  <a:noFill/>
                </a:ln>
                <a:solidFill>
                  <a:srgbClr val="1A0DAB"/>
                </a:solidFill>
                <a:effectLst/>
                <a:latin typeface="Arial" pitchFamily="34" charset="0"/>
                <a:cs typeface="Arial" pitchFamily="34" charset="0"/>
              </a:rPr>
              <a:t> </a:t>
            </a:r>
            <a:r>
              <a:rPr kumimoji="0" lang="en-US" sz="2400" b="0" i="0" u="none" strike="noStrike" cap="none" normalizeH="0" baseline="0" dirty="0" smtClean="0">
                <a:ln>
                  <a:noFill/>
                </a:ln>
                <a:solidFill>
                  <a:srgbClr val="1A0DAB"/>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02124"/>
                </a:solidFill>
                <a:effectLst/>
                <a:cs typeface="Arial" pitchFamily="34" charset="0"/>
              </a:rPr>
              <a:t>Turning is </a:t>
            </a:r>
            <a:r>
              <a:rPr kumimoji="0" lang="en-US" sz="2000" b="1" i="0" u="none" strike="noStrike" cap="none" normalizeH="0" baseline="0" dirty="0" smtClean="0">
                <a:ln>
                  <a:noFill/>
                </a:ln>
                <a:solidFill>
                  <a:srgbClr val="202124"/>
                </a:solidFill>
                <a:effectLst/>
                <a:cs typeface="Arial" pitchFamily="34" charset="0"/>
              </a:rPr>
              <a:t>a machining process in which a cutting tool</a:t>
            </a:r>
            <a:r>
              <a:rPr kumimoji="0" lang="en-US" sz="2000" b="0" i="0" u="none" strike="noStrike" cap="none" normalizeH="0" baseline="0" dirty="0" smtClean="0">
                <a:ln>
                  <a:noFill/>
                </a:ln>
                <a:solidFill>
                  <a:srgbClr val="202124"/>
                </a:solidFill>
                <a:effectLst/>
                <a:cs typeface="Arial" pitchFamily="34" charset="0"/>
              </a:rPr>
              <a:t>, typically a non-rotary tool bit, describes a helix </a:t>
            </a:r>
            <a:r>
              <a:rPr kumimoji="0" lang="en-US" sz="2000" b="0" i="0" u="none" strike="noStrike" cap="none" normalizeH="0" baseline="0" dirty="0" err="1" smtClean="0">
                <a:ln>
                  <a:noFill/>
                </a:ln>
                <a:solidFill>
                  <a:srgbClr val="202124"/>
                </a:solidFill>
                <a:effectLst/>
                <a:cs typeface="Arial" pitchFamily="34" charset="0"/>
              </a:rPr>
              <a:t>toolpath</a:t>
            </a:r>
            <a:r>
              <a:rPr kumimoji="0" lang="en-US" sz="2000" b="0" i="0" u="none" strike="noStrike" cap="none" normalizeH="0" baseline="0" dirty="0" smtClean="0">
                <a:ln>
                  <a:noFill/>
                </a:ln>
                <a:solidFill>
                  <a:srgbClr val="202124"/>
                </a:solidFill>
                <a:effectLst/>
                <a:cs typeface="Arial" pitchFamily="34" charset="0"/>
              </a:rPr>
              <a:t> by moving more or less linearly while the </a:t>
            </a:r>
            <a:r>
              <a:rPr kumimoji="0" lang="en-US" sz="2000" b="0" i="0" u="none" strike="noStrike" cap="none" normalizeH="0" baseline="0" dirty="0" err="1" smtClean="0">
                <a:ln>
                  <a:noFill/>
                </a:ln>
                <a:solidFill>
                  <a:srgbClr val="202124"/>
                </a:solidFill>
                <a:effectLst/>
                <a:cs typeface="Arial" pitchFamily="34" charset="0"/>
              </a:rPr>
              <a:t>workpiece</a:t>
            </a:r>
            <a:r>
              <a:rPr kumimoji="0" lang="en-US" sz="2000" b="0" i="0" u="none" strike="noStrike" cap="none" normalizeH="0" baseline="0" dirty="0" smtClean="0">
                <a:ln>
                  <a:noFill/>
                </a:ln>
                <a:solidFill>
                  <a:srgbClr val="202124"/>
                </a:solidFill>
                <a:effectLst/>
                <a:cs typeface="Arial" pitchFamily="34" charset="0"/>
              </a:rPr>
              <a:t> rotates. ... Thus the phrase "turning and boring" categorizes the larger family of processes known as lathing</a:t>
            </a:r>
            <a:r>
              <a:rPr kumimoji="0" lang="en-US" sz="1600" b="0" i="0" u="none" strike="noStrike" cap="none" normalizeH="0" baseline="0" dirty="0" smtClean="0">
                <a:ln>
                  <a:noFill/>
                </a:ln>
                <a:solidFill>
                  <a:srgbClr val="202124"/>
                </a:solidFill>
                <a:effectLst/>
                <a:latin typeface="Arial" pitchFamily="34" charset="0"/>
                <a:cs typeface="Arial" pitchFamily="34" charset="0"/>
              </a:rPr>
              <a:t>.</a:t>
            </a:r>
            <a:endParaRPr kumimoji="0" lang="en-US" sz="2400" b="0" i="0" u="none" strike="noStrike" cap="none" normalizeH="0" baseline="0" dirty="0" smtClean="0">
              <a:ln>
                <a:noFill/>
              </a:ln>
              <a:solidFill>
                <a:srgbClr val="1A0DAB"/>
              </a:solidFill>
              <a:effectLst/>
              <a:latin typeface="Arial" pitchFamily="34" charset="0"/>
              <a:cs typeface="Arial" pitchFamily="34" charset="0"/>
            </a:endParaRPr>
          </a:p>
        </p:txBody>
      </p:sp>
      <p:pic>
        <p:nvPicPr>
          <p:cNvPr id="66562" name="Picture 2" descr="Image result for turning">
            <a:hlinkClick r:id="rId2"/>
          </p:cNvPr>
          <p:cNvPicPr>
            <a:picLocks noChangeAspect="1" noChangeArrowheads="1"/>
          </p:cNvPicPr>
          <p:nvPr/>
        </p:nvPicPr>
        <p:blipFill>
          <a:blip r:embed="rId3"/>
          <a:srcRect/>
          <a:stretch>
            <a:fillRect/>
          </a:stretch>
        </p:blipFill>
        <p:spPr bwMode="auto">
          <a:xfrm>
            <a:off x="5410200" y="4724400"/>
            <a:ext cx="2286000" cy="152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4524315"/>
          </a:xfrm>
          <a:prstGeom prst="rect">
            <a:avLst/>
          </a:prstGeom>
        </p:spPr>
        <p:txBody>
          <a:bodyPr wrap="square">
            <a:spAutoFit/>
          </a:bodyPr>
          <a:lstStyle/>
          <a:p>
            <a:r>
              <a:rPr lang="en-US" sz="3600" b="1" dirty="0"/>
              <a:t>Isolated system: A system in which the transfer of mass and energy cannot takes place is called an isolated system. </a:t>
            </a:r>
          </a:p>
          <a:p>
            <a:r>
              <a:rPr lang="en-US" sz="3600" dirty="0"/>
              <a:t>For example: Tea present in a thermos flask. In this the heat and the mass of the tea cannot cross the boundary of the thermos flask. Hence the thermos flak is an isolated system.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229600" cy="2031325"/>
          </a:xfrm>
          <a:prstGeom prst="rect">
            <a:avLst/>
          </a:prstGeom>
        </p:spPr>
        <p:txBody>
          <a:bodyPr wrap="square">
            <a:spAutoFit/>
          </a:bodyPr>
          <a:lstStyle/>
          <a:p>
            <a:r>
              <a:rPr lang="en-US" u="sng" dirty="0" smtClean="0">
                <a:hlinkClick r:id="rId2"/>
              </a:rPr>
              <a:t>Casting</a:t>
            </a:r>
            <a:r>
              <a:rPr lang="en-US" dirty="0" smtClean="0"/>
              <a:t> manufacturing is a process in which liquefied material, such as molten metal, is poured into the cavity of a specially designed mold and allowed to harden. After solidification, the </a:t>
            </a:r>
            <a:r>
              <a:rPr lang="en-US" dirty="0" err="1" smtClean="0"/>
              <a:t>workpiece</a:t>
            </a:r>
            <a:r>
              <a:rPr lang="en-US" dirty="0" smtClean="0"/>
              <a:t> is removed from the mold to undergo various finishing treatments or for use as a final product. Casting methods are typically used to create intricate solid and hollow shapes, and cast products are found in a wide range of applications, including automotive components, aerospace parts, etc.</a:t>
            </a:r>
            <a:endParaRPr lang="en-US" dirty="0"/>
          </a:p>
        </p:txBody>
      </p:sp>
      <p:sp>
        <p:nvSpPr>
          <p:cNvPr id="3" name="Rectangle 2"/>
          <p:cNvSpPr/>
          <p:nvPr/>
        </p:nvSpPr>
        <p:spPr>
          <a:xfrm>
            <a:off x="609600" y="3200400"/>
            <a:ext cx="8077200" cy="2308324"/>
          </a:xfrm>
          <a:prstGeom prst="rect">
            <a:avLst/>
          </a:prstGeom>
        </p:spPr>
        <p:txBody>
          <a:bodyPr wrap="square">
            <a:spAutoFit/>
          </a:bodyPr>
          <a:lstStyle/>
          <a:p>
            <a:r>
              <a:rPr lang="en-US" dirty="0" smtClean="0"/>
              <a:t>Different Types of Casting and the Casting Process</a:t>
            </a:r>
          </a:p>
          <a:p>
            <a:r>
              <a:rPr lang="en-US" dirty="0" smtClean="0"/>
              <a:t>Although casting is one of the oldest known manufacturing techniques, modern advances in casting technology have led to a broad array of specialized casting methods. Hot forming processes, such as die-casting, investment casting, plaster casting, and sand casting, each provide their own unique manufacturing benefits. Comparing both the advantages and disadvantages of the common types of casting processes can help in selecting the method best suited for a given production run.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739211"/>
          </a:xfrm>
          <a:prstGeom prst="rect">
            <a:avLst/>
          </a:prstGeom>
        </p:spPr>
        <p:txBody>
          <a:bodyPr wrap="square">
            <a:spAutoFit/>
          </a:bodyPr>
          <a:lstStyle/>
          <a:p>
            <a:r>
              <a:rPr lang="en-US" sz="2800" b="1" dirty="0" smtClean="0"/>
              <a:t>Sand Casting</a:t>
            </a:r>
          </a:p>
          <a:p>
            <a:r>
              <a:rPr lang="en-US" u="sng" dirty="0" smtClean="0">
                <a:hlinkClick r:id="rId2"/>
              </a:rPr>
              <a:t>Sand casting</a:t>
            </a:r>
            <a:r>
              <a:rPr lang="en-US" dirty="0" smtClean="0"/>
              <a:t> typically relies on silica-based materials, such as synthetic or naturally-bonded sand. Casting sand generally consists of finely ground, spherical grains that can be tightly packed together into a smooth molding surface. The casting is designed to reduce the potential for tearing, cracking, or other flaws by allowing a moderate degree of flexibility and shrinkage during the cooling phase of the process. The sand can also be strengthened with the addition of clay, which helps the particles bond more closely. Automotive products such as </a:t>
            </a:r>
            <a:r>
              <a:rPr lang="en-US" u="sng" dirty="0" smtClean="0">
                <a:hlinkClick r:id="rId3"/>
              </a:rPr>
              <a:t>engine blocks</a:t>
            </a:r>
            <a:r>
              <a:rPr lang="en-US" dirty="0" smtClean="0"/>
              <a:t> are manufactured through sand casting.</a:t>
            </a:r>
            <a:endParaRPr lang="en-US" dirty="0"/>
          </a:p>
        </p:txBody>
      </p:sp>
      <p:sp>
        <p:nvSpPr>
          <p:cNvPr id="3" name="Rectangle 2"/>
          <p:cNvSpPr/>
          <p:nvPr/>
        </p:nvSpPr>
        <p:spPr>
          <a:xfrm>
            <a:off x="381000" y="4191000"/>
            <a:ext cx="8382000" cy="2308324"/>
          </a:xfrm>
          <a:prstGeom prst="rect">
            <a:avLst/>
          </a:prstGeom>
        </p:spPr>
        <p:txBody>
          <a:bodyPr wrap="square">
            <a:spAutoFit/>
          </a:bodyPr>
          <a:lstStyle/>
          <a:p>
            <a:r>
              <a:rPr lang="en-US" dirty="0" smtClean="0"/>
              <a:t>Sand casting involves several steps, including patternmaking, molding, melting and pouring, and cleaning. The pattern is the form around which the sand is packed, usually in two parts, the cope and the drag. After the sand is compacted enough to replicate the pattern, the cope is removed and the pattern extracted. Then, any additional inserts called core boxes are installed and the cope is replaced. After the metal has been poured and solidified, the casting is removed, trimmed of the risers and gates that were used in the pouring process, and cleaned of any adhered sand and scale.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1477328"/>
          </a:xfrm>
          <a:prstGeom prst="rect">
            <a:avLst/>
          </a:prstGeom>
        </p:spPr>
        <p:txBody>
          <a:bodyPr wrap="square">
            <a:spAutoFit/>
          </a:bodyPr>
          <a:lstStyle/>
          <a:p>
            <a:pPr>
              <a:buFont typeface="Courier New" pitchFamily="49" charset="0"/>
              <a:buChar char="o"/>
            </a:pPr>
            <a:r>
              <a:rPr lang="en-US" dirty="0" smtClean="0"/>
              <a:t>Sand casting's main advantages as a casting process include:</a:t>
            </a:r>
          </a:p>
          <a:p>
            <a:pPr>
              <a:buFont typeface="Courier New" pitchFamily="49" charset="0"/>
              <a:buChar char="o"/>
            </a:pPr>
            <a:r>
              <a:rPr lang="en-US" dirty="0" smtClean="0"/>
              <a:t>Relatively inexpensive production costs, especially in low-volume runs.</a:t>
            </a:r>
          </a:p>
          <a:p>
            <a:pPr>
              <a:buFont typeface="Courier New" pitchFamily="49" charset="0"/>
              <a:buChar char="o"/>
            </a:pPr>
            <a:r>
              <a:rPr lang="en-US" dirty="0" smtClean="0"/>
              <a:t>The ability to fabricate large components.</a:t>
            </a:r>
          </a:p>
          <a:p>
            <a:pPr>
              <a:buFont typeface="Courier New" pitchFamily="49" charset="0"/>
              <a:buChar char="o"/>
            </a:pPr>
            <a:r>
              <a:rPr lang="en-US" dirty="0" smtClean="0"/>
              <a:t>A capacity for casting both ferrous and non-ferrous materials.</a:t>
            </a:r>
          </a:p>
          <a:p>
            <a:pPr>
              <a:buFont typeface="Courier New" pitchFamily="49" charset="0"/>
              <a:buChar char="o"/>
            </a:pPr>
            <a:r>
              <a:rPr lang="en-US" dirty="0" smtClean="0"/>
              <a:t>A low cost for post-casting tooling.</a:t>
            </a:r>
            <a:endParaRPr lang="en-US" dirty="0"/>
          </a:p>
        </p:txBody>
      </p:sp>
      <p:sp>
        <p:nvSpPr>
          <p:cNvPr id="3" name="Rectangle 2"/>
          <p:cNvSpPr/>
          <p:nvPr/>
        </p:nvSpPr>
        <p:spPr>
          <a:xfrm>
            <a:off x="457200" y="1997839"/>
            <a:ext cx="8153400" cy="1754326"/>
          </a:xfrm>
          <a:prstGeom prst="rect">
            <a:avLst/>
          </a:prstGeom>
        </p:spPr>
        <p:txBody>
          <a:bodyPr wrap="square">
            <a:spAutoFit/>
          </a:bodyPr>
          <a:lstStyle/>
          <a:p>
            <a:r>
              <a:rPr lang="en-US" dirty="0" smtClean="0"/>
              <a:t>Despite its benefits, sand casting yields a lower degree of accuracy than do alternate methods and it can be difficult to sand cast components with a predetermined size and weight specifications. Furthermore, this process has a tendency to yield products with a comparatively rough surface finish.</a:t>
            </a:r>
          </a:p>
          <a:p>
            <a:r>
              <a:rPr lang="en-US" dirty="0" smtClean="0"/>
              <a:t>You can use the Thomas Supplier Discovery Platform to find </a:t>
            </a:r>
            <a:r>
              <a:rPr lang="en-US" u="sng" dirty="0" smtClean="0">
                <a:hlinkClick r:id="rId2"/>
              </a:rPr>
              <a:t>Sand Casting Companies</a:t>
            </a:r>
            <a:r>
              <a:rPr lang="en-US" dirty="0" smtClean="0"/>
              <a:t> for your needs.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1"/>
            <a:ext cx="8153400" cy="3293209"/>
          </a:xfrm>
          <a:prstGeom prst="rect">
            <a:avLst/>
          </a:prstGeom>
        </p:spPr>
        <p:txBody>
          <a:bodyPr wrap="square">
            <a:spAutoFit/>
          </a:bodyPr>
          <a:lstStyle/>
          <a:p>
            <a:r>
              <a:rPr lang="en-US" sz="2800" b="1" dirty="0" smtClean="0"/>
              <a:t>Investment Casting</a:t>
            </a:r>
          </a:p>
          <a:p>
            <a:r>
              <a:rPr lang="en-US" u="sng" dirty="0" smtClean="0">
                <a:hlinkClick r:id="rId2"/>
              </a:rPr>
              <a:t>Investment</a:t>
            </a:r>
            <a:r>
              <a:rPr lang="en-US" dirty="0" smtClean="0"/>
              <a:t>, or lost-wax, casting uses a disposable wax pattern for each cast part. The wax is injected directly into a mold, removed, then coated with refractory material and a binding agent, usually in several stages to build up a thick shell. Multiple patterns are assembled onto common </a:t>
            </a:r>
            <a:r>
              <a:rPr lang="en-US" dirty="0" err="1" smtClean="0"/>
              <a:t>sprues</a:t>
            </a:r>
            <a:r>
              <a:rPr lang="en-US" dirty="0" smtClean="0"/>
              <a:t>. Once the shells have hardened the patterns are inverted and heated in ovens to remove the wax. Molten metal is then poured into the remaining shells where it hardens into the shape of the wax patterns. The refractory shell is broken away to reveal the completed casting. Investment casting is often used to manufacture parts for the automotive, power generation, and aerospace industries, such as turbine blades. Some of the central advantages and disadvantages of investment casting include:</a:t>
            </a:r>
            <a:endParaRPr lang="en-US" dirty="0"/>
          </a:p>
        </p:txBody>
      </p:sp>
      <p:sp>
        <p:nvSpPr>
          <p:cNvPr id="3" name="Rectangle 2"/>
          <p:cNvSpPr/>
          <p:nvPr/>
        </p:nvSpPr>
        <p:spPr>
          <a:xfrm>
            <a:off x="609600" y="3581400"/>
            <a:ext cx="8229600" cy="1200329"/>
          </a:xfrm>
          <a:prstGeom prst="rect">
            <a:avLst/>
          </a:prstGeom>
        </p:spPr>
        <p:txBody>
          <a:bodyPr wrap="square">
            <a:spAutoFit/>
          </a:bodyPr>
          <a:lstStyle/>
          <a:p>
            <a:pPr>
              <a:buFont typeface="Wingdings" pitchFamily="2" charset="2"/>
              <a:buChar char="v"/>
            </a:pPr>
            <a:r>
              <a:rPr lang="en-US" dirty="0" smtClean="0"/>
              <a:t>A high degree of accuracy and precise dimensional results.</a:t>
            </a:r>
          </a:p>
          <a:p>
            <a:pPr>
              <a:buFont typeface="Wingdings" pitchFamily="2" charset="2"/>
              <a:buChar char="v"/>
            </a:pPr>
            <a:r>
              <a:rPr lang="en-US" dirty="0" smtClean="0"/>
              <a:t>The ability to create thin-walled parts with complex geometries.</a:t>
            </a:r>
          </a:p>
          <a:p>
            <a:pPr>
              <a:buFont typeface="Wingdings" pitchFamily="2" charset="2"/>
              <a:buChar char="v"/>
            </a:pPr>
            <a:r>
              <a:rPr lang="en-US" dirty="0" smtClean="0"/>
              <a:t>The capacity for casting both ferrous and non-ferrous materials.</a:t>
            </a:r>
          </a:p>
          <a:p>
            <a:pPr>
              <a:buFont typeface="Wingdings" pitchFamily="2" charset="2"/>
              <a:buChar char="v"/>
            </a:pPr>
            <a:r>
              <a:rPr lang="en-US" dirty="0" smtClean="0"/>
              <a:t>Relatively high-quality surface finish and detail in final components.</a:t>
            </a:r>
            <a:endParaRPr lang="en-US" dirty="0"/>
          </a:p>
        </p:txBody>
      </p:sp>
      <p:sp>
        <p:nvSpPr>
          <p:cNvPr id="4" name="Rectangle 3"/>
          <p:cNvSpPr/>
          <p:nvPr/>
        </p:nvSpPr>
        <p:spPr>
          <a:xfrm>
            <a:off x="609600" y="4876801"/>
            <a:ext cx="8153400" cy="2031325"/>
          </a:xfrm>
          <a:prstGeom prst="rect">
            <a:avLst/>
          </a:prstGeom>
        </p:spPr>
        <p:txBody>
          <a:bodyPr wrap="square">
            <a:spAutoFit/>
          </a:bodyPr>
          <a:lstStyle/>
          <a:p>
            <a:r>
              <a:rPr lang="en-US" dirty="0" smtClean="0"/>
              <a:t>Although it is highly precise, investment casting is usually more expensive than other comparable casting techniques and is typically only cost-efficient when sand or plaster castings cannot be used. However, the expense can sometimes be compensated for with reduced machining and tooling costs due to investment castings’ quality surface results.</a:t>
            </a:r>
          </a:p>
          <a:p>
            <a:r>
              <a:rPr lang="en-US" dirty="0" smtClean="0"/>
              <a:t>You can use the Thomas Supplier Discovery Platform to find </a:t>
            </a:r>
            <a:r>
              <a:rPr lang="en-US" u="sng" dirty="0" smtClean="0">
                <a:hlinkClick r:id="rId2"/>
              </a:rPr>
              <a:t>Investment Casting Companies</a:t>
            </a:r>
            <a:r>
              <a:rPr lang="en-US" dirty="0" smtClean="0"/>
              <a:t> for your needs.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2462213"/>
          </a:xfrm>
          <a:prstGeom prst="rect">
            <a:avLst/>
          </a:prstGeom>
        </p:spPr>
        <p:txBody>
          <a:bodyPr wrap="square">
            <a:spAutoFit/>
          </a:bodyPr>
          <a:lstStyle/>
          <a:p>
            <a:r>
              <a:rPr lang="en-US" sz="2800" b="1" dirty="0" smtClean="0"/>
              <a:t>Plaster Casting</a:t>
            </a:r>
          </a:p>
          <a:p>
            <a:r>
              <a:rPr lang="en-US" u="sng" dirty="0" smtClean="0">
                <a:hlinkClick r:id="rId2"/>
              </a:rPr>
              <a:t>Plaster casting</a:t>
            </a:r>
            <a:r>
              <a:rPr lang="en-US" dirty="0" smtClean="0"/>
              <a:t> is similar to the sand casting process, using a mixture of gypsum, strengthening compound, and water in place of the sand. The plaster pattern is typically coated with an anti-adhesive compound to prevent it from becoming stuck against the mold, and the plaster is capable of filling in any gaps around the mold. Once the plaster material has been used to cast the part, it usually cracks or forms defects, requiring it to be replaced with fresh material. The advantages offered by plaster casting include:</a:t>
            </a:r>
            <a:endParaRPr lang="en-US" dirty="0"/>
          </a:p>
        </p:txBody>
      </p:sp>
      <p:sp>
        <p:nvSpPr>
          <p:cNvPr id="3" name="Rectangle 2"/>
          <p:cNvSpPr/>
          <p:nvPr/>
        </p:nvSpPr>
        <p:spPr>
          <a:xfrm>
            <a:off x="381000" y="3505200"/>
            <a:ext cx="8382000" cy="1477328"/>
          </a:xfrm>
          <a:prstGeom prst="rect">
            <a:avLst/>
          </a:prstGeom>
        </p:spPr>
        <p:txBody>
          <a:bodyPr wrap="square">
            <a:spAutoFit/>
          </a:bodyPr>
          <a:lstStyle/>
          <a:p>
            <a:pPr>
              <a:buFont typeface="Wingdings" pitchFamily="2" charset="2"/>
              <a:buChar char="§"/>
            </a:pPr>
            <a:r>
              <a:rPr lang="en-US" dirty="0" smtClean="0"/>
              <a:t>A very smooth surface finish.</a:t>
            </a:r>
          </a:p>
          <a:p>
            <a:pPr>
              <a:buFont typeface="Wingdings" pitchFamily="2" charset="2"/>
              <a:buChar char="§"/>
            </a:pPr>
            <a:r>
              <a:rPr lang="en-US" dirty="0" smtClean="0"/>
              <a:t>The ability to cast complex shapes with thin walls.</a:t>
            </a:r>
          </a:p>
          <a:p>
            <a:pPr>
              <a:buFont typeface="Wingdings" pitchFamily="2" charset="2"/>
              <a:buChar char="§"/>
            </a:pPr>
            <a:r>
              <a:rPr lang="en-US" dirty="0" smtClean="0"/>
              <a:t>The capacity for forming large parts with less expense than other processes, such as investment casting.</a:t>
            </a:r>
          </a:p>
          <a:p>
            <a:pPr>
              <a:buFont typeface="Wingdings" pitchFamily="2" charset="2"/>
              <a:buChar char="§"/>
            </a:pPr>
            <a:r>
              <a:rPr lang="en-US" dirty="0" smtClean="0"/>
              <a:t>A higher degree of dimensional accuracy than that of sand casting.</a:t>
            </a:r>
            <a:endParaRPr lang="en-US" dirty="0"/>
          </a:p>
        </p:txBody>
      </p:sp>
      <p:sp>
        <p:nvSpPr>
          <p:cNvPr id="4" name="Rectangle 3"/>
          <p:cNvSpPr/>
          <p:nvPr/>
        </p:nvSpPr>
        <p:spPr>
          <a:xfrm>
            <a:off x="381000" y="4876800"/>
            <a:ext cx="8382000" cy="1477328"/>
          </a:xfrm>
          <a:prstGeom prst="rect">
            <a:avLst/>
          </a:prstGeom>
        </p:spPr>
        <p:txBody>
          <a:bodyPr wrap="square">
            <a:spAutoFit/>
          </a:bodyPr>
          <a:lstStyle/>
          <a:p>
            <a:r>
              <a:rPr lang="en-US" dirty="0" smtClean="0"/>
              <a:t>This process tends to be more expensive than most sand casting operations and may require frequent replacements of the plaster molding material. It is usually more effective and cost-efficient when the quality of the surface finish is an important requirement. Its application is generally limited to casting aluminum and copper-based alloys.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58200" cy="2585323"/>
          </a:xfrm>
          <a:prstGeom prst="rect">
            <a:avLst/>
          </a:prstGeom>
        </p:spPr>
        <p:txBody>
          <a:bodyPr wrap="square">
            <a:spAutoFit/>
          </a:bodyPr>
          <a:lstStyle/>
          <a:p>
            <a:r>
              <a:rPr lang="en-US" dirty="0" smtClean="0"/>
              <a:t>Die Casting (Metal Casting Process)</a:t>
            </a:r>
          </a:p>
          <a:p>
            <a:r>
              <a:rPr lang="en-US" u="sng" dirty="0" smtClean="0">
                <a:hlinkClick r:id="rId2"/>
              </a:rPr>
              <a:t>Die casting</a:t>
            </a:r>
            <a:r>
              <a:rPr lang="en-US" dirty="0" smtClean="0"/>
              <a:t> is a method of molding materials under high pressure and usually involves non-ferrous metals and alloys, </a:t>
            </a:r>
            <a:r>
              <a:rPr lang="en-US" u="sng" dirty="0" smtClean="0">
                <a:hlinkClick r:id="rId3"/>
              </a:rPr>
              <a:t>such as zinc</a:t>
            </a:r>
            <a:r>
              <a:rPr lang="en-US" dirty="0" smtClean="0"/>
              <a:t>, tin, copper, and aluminum. The reusable mold is coated with a lubricant to help regulate the die’s temperature and to assist with component ejection. Molten metal is then injected into the die under high pressure, which remains continuous until the </a:t>
            </a:r>
            <a:r>
              <a:rPr lang="en-US" dirty="0" err="1" smtClean="0"/>
              <a:t>workpiece</a:t>
            </a:r>
            <a:r>
              <a:rPr lang="en-US" dirty="0" smtClean="0"/>
              <a:t> solidifies. This pressurized insertion is rapid, preventing any segment of the material from hardening before being cast. After the process is completed, the component is taken out of the die and any scrap material is removed. A few of the major advantages provided by die casting include:</a:t>
            </a:r>
            <a:endParaRPr lang="en-US" dirty="0"/>
          </a:p>
        </p:txBody>
      </p:sp>
      <p:sp>
        <p:nvSpPr>
          <p:cNvPr id="3" name="Rectangle 2"/>
          <p:cNvSpPr/>
          <p:nvPr/>
        </p:nvSpPr>
        <p:spPr>
          <a:xfrm>
            <a:off x="457200" y="2828836"/>
            <a:ext cx="8077200" cy="923330"/>
          </a:xfrm>
          <a:prstGeom prst="rect">
            <a:avLst/>
          </a:prstGeom>
        </p:spPr>
        <p:txBody>
          <a:bodyPr wrap="square">
            <a:spAutoFit/>
          </a:bodyPr>
          <a:lstStyle/>
          <a:p>
            <a:pPr>
              <a:buFont typeface="Wingdings" pitchFamily="2" charset="2"/>
              <a:buChar char="v"/>
            </a:pPr>
            <a:r>
              <a:rPr lang="en-US" dirty="0" smtClean="0"/>
              <a:t>Close size and shape tolerances.</a:t>
            </a:r>
          </a:p>
          <a:p>
            <a:pPr>
              <a:buFont typeface="Wingdings" pitchFamily="2" charset="2"/>
              <a:buChar char="v"/>
            </a:pPr>
            <a:r>
              <a:rPr lang="en-US" dirty="0" smtClean="0"/>
              <a:t>High component dimensional consistency and uniform design.</a:t>
            </a:r>
          </a:p>
          <a:p>
            <a:pPr>
              <a:buFont typeface="Wingdings" pitchFamily="2" charset="2"/>
              <a:buChar char="v"/>
            </a:pPr>
            <a:r>
              <a:rPr lang="en-US" dirty="0" smtClean="0"/>
              <a:t>A reduced need for post-casting machining.</a:t>
            </a:r>
            <a:endParaRPr lang="en-US" dirty="0"/>
          </a:p>
        </p:txBody>
      </p:sp>
      <p:sp>
        <p:nvSpPr>
          <p:cNvPr id="4" name="Rectangle 3"/>
          <p:cNvSpPr/>
          <p:nvPr/>
        </p:nvSpPr>
        <p:spPr>
          <a:xfrm>
            <a:off x="304800" y="3733800"/>
            <a:ext cx="8534400" cy="2585323"/>
          </a:xfrm>
          <a:prstGeom prst="rect">
            <a:avLst/>
          </a:prstGeom>
        </p:spPr>
        <p:txBody>
          <a:bodyPr wrap="square">
            <a:spAutoFit/>
          </a:bodyPr>
          <a:lstStyle/>
          <a:p>
            <a:r>
              <a:rPr lang="en-US" dirty="0" smtClean="0"/>
              <a:t>Despite its advantages, die casting as a metal casting process has relatively high tool costs, making it more cost-efficient in high-volume product runs. It can also be difficult to ensure the mechanical properties of a die-cast component, meaning these products usually do not function as structural parts. As the molds are typically two-piece, die casting is limited to products that can be removed from the mold without destroying the mold, as is done in other casting processes.</a:t>
            </a:r>
          </a:p>
          <a:p>
            <a:r>
              <a:rPr lang="en-US" dirty="0" smtClean="0"/>
              <a:t>For more information on Die Casting, you can review our </a:t>
            </a:r>
            <a:r>
              <a:rPr lang="en-US" u="sng" dirty="0" smtClean="0">
                <a:hlinkClick r:id="rId4"/>
              </a:rPr>
              <a:t>Types of Die Casting</a:t>
            </a:r>
            <a:r>
              <a:rPr lang="en-US" dirty="0" smtClean="0"/>
              <a:t> guide, which goes into depth on the various types, alloys, and considerations for choosing a specific process/alloy combination.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599"/>
            <a:ext cx="8077200" cy="3570208"/>
          </a:xfrm>
          <a:prstGeom prst="rect">
            <a:avLst/>
          </a:prstGeom>
        </p:spPr>
        <p:txBody>
          <a:bodyPr wrap="square">
            <a:spAutoFit/>
          </a:bodyPr>
          <a:lstStyle/>
          <a:p>
            <a:r>
              <a:rPr lang="en-US" sz="2800" b="1" dirty="0" smtClean="0"/>
              <a:t>Centrifugal Casting</a:t>
            </a:r>
          </a:p>
          <a:p>
            <a:r>
              <a:rPr lang="en-US" u="sng" dirty="0" smtClean="0">
                <a:hlinkClick r:id="rId2"/>
              </a:rPr>
              <a:t>Centrifugal casting</a:t>
            </a:r>
            <a:r>
              <a:rPr lang="en-US" dirty="0" smtClean="0"/>
              <a:t> is used to produce long, cylindrical parts such as cast iron pipe by relying on the g-forces developed in a spinning mold. Molten metal introduced into the mold is flung against the interior surface of the mold, producing a casting that can be free of voids. Originally invented as the de </a:t>
            </a:r>
            <a:r>
              <a:rPr lang="en-US" dirty="0" err="1" smtClean="0"/>
              <a:t>Lavaud</a:t>
            </a:r>
            <a:r>
              <a:rPr lang="en-US" dirty="0" smtClean="0"/>
              <a:t> process using water-cooled molds, the method is applied to symmetrical parts such as soil pipe and large gun barrels and has the advantage of producing parts using a minimal number of risers. For asymmetric parts that cannot be spun around their own axes, a variant of centrifugal casting, called pressure casting, arranges several parts around a common </a:t>
            </a:r>
            <a:r>
              <a:rPr lang="en-US" dirty="0" err="1" smtClean="0"/>
              <a:t>sprue</a:t>
            </a:r>
            <a:r>
              <a:rPr lang="en-US" dirty="0" smtClean="0"/>
              <a:t> and spins the molds around this axis. A similar idea is applied to the casting of very large gear rings, etc. Depending on the material being cast, metal or sand molds may be used.</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8001000" cy="3785652"/>
          </a:xfrm>
          <a:prstGeom prst="rect">
            <a:avLst/>
          </a:prstGeom>
        </p:spPr>
        <p:txBody>
          <a:bodyPr wrap="square">
            <a:spAutoFit/>
          </a:bodyPr>
          <a:lstStyle/>
          <a:p>
            <a:r>
              <a:rPr lang="en-US" sz="2400" b="1" dirty="0" smtClean="0"/>
              <a:t>Permanent Mold Casting</a:t>
            </a:r>
          </a:p>
          <a:p>
            <a:r>
              <a:rPr lang="en-US" dirty="0" smtClean="0"/>
              <a:t>Permanent mold casting shares similarities with die casting and centrifugal casting, notably the use of reusable molds. These can be made of steel, graphite, etc. and are generally used to cast materials such as lead, zinc, aluminum and magnesium alloys, certain bronzes, and cast iron. It is a low-pressure process with pouring usually done by hand using multiple molds on a turntable. As the molds rotate through the various stations they are successively coated, closed, filled, opened, and emptied. One such method is known as slush casting, where the mold is filled but emptied before the metal fully hardens. Molten metal is dumped from the casting to produce a hollow, cast shell. A similar idea is used in the molding of hollow chocolate products such as Easter bunnies. The use of metal molds induces faster heat transfer through the mold, allowing the shell to harden while the core remains liquid.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458200" cy="4524315"/>
          </a:xfrm>
          <a:prstGeom prst="rect">
            <a:avLst/>
          </a:prstGeom>
        </p:spPr>
        <p:txBody>
          <a:bodyPr wrap="square">
            <a:spAutoFit/>
          </a:bodyPr>
          <a:lstStyle/>
          <a:p>
            <a:r>
              <a:rPr lang="en-US" dirty="0" smtClean="0"/>
              <a:t>METAL JOINING METHODS The art of joining metals is about 3000 years old. The origin of welding is probably to be traced to the shaping of metals. In industry every worker is working for changing the shape of metals by different methods and machines. Welding is a metal joining method. The following methods are used for joining metals: (</a:t>
            </a:r>
            <a:r>
              <a:rPr lang="en-US" dirty="0" err="1" smtClean="0"/>
              <a:t>i</a:t>
            </a:r>
            <a:r>
              <a:rPr lang="en-US" dirty="0" smtClean="0"/>
              <a:t>) Soldering This joint is made on thin metals using solder as a joining medium. The melting point of solder is less than the metals to be joined. The joint can be opened by heating </a:t>
            </a:r>
            <a:r>
              <a:rPr lang="en-US" dirty="0" err="1" smtClean="0"/>
              <a:t>upto</a:t>
            </a:r>
            <a:r>
              <a:rPr lang="en-US" dirty="0" smtClean="0"/>
              <a:t> the solder melting temperature (below 400°C). (ii) Brazing The joint is similar to soldering but has more strength. The joining medium used is brass, which has a higher melting temperature than solder. The joint can also be opened by heating </a:t>
            </a:r>
            <a:r>
              <a:rPr lang="en-US" dirty="0" err="1" smtClean="0"/>
              <a:t>upto</a:t>
            </a:r>
            <a:r>
              <a:rPr lang="en-US" dirty="0" smtClean="0"/>
              <a:t> the melting point of brass (850-950°C). (iii) Welding A metal joining method in which the joining edges are heated and fused together with or without filler metal to form a permanent (homogeneous) bond is known as welding. Or in other words, “Welding is a process of joining two or more pieces of the same or dissimilar materials to achieve complete coalescence. This is the only method of developing monolithic structures and it is often accomplished by the use of heat and/or pressure.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1"/>
            <a:ext cx="8382000" cy="2031325"/>
          </a:xfrm>
          <a:prstGeom prst="rect">
            <a:avLst/>
          </a:prstGeom>
        </p:spPr>
        <p:txBody>
          <a:bodyPr wrap="square">
            <a:spAutoFit/>
          </a:bodyPr>
          <a:lstStyle/>
          <a:p>
            <a:r>
              <a:rPr lang="en-US" dirty="0" smtClean="0"/>
              <a:t>COMPARISON BETWEEN WELDING AND OTHER METAL JOINING METHODS Joining methods like riveting, assembling with bolt, seaming, soldering and brazing all result in temporary joints. Welding is the only method to join metals permanently. The temporary joints can be separated if: - the head of the rivet is cut - nut of the bolt is unscrewed - hook of the seam is opened - more heat is given than that required for soldering and brazing. Welded joints cannot be separated like soldering and brazing because it is made homogeneous by heating and fusing the joining edges together.</a:t>
            </a:r>
            <a:endParaRPr lang="en-US" dirty="0"/>
          </a:p>
        </p:txBody>
      </p:sp>
      <p:sp>
        <p:nvSpPr>
          <p:cNvPr id="3" name="Rectangle 2"/>
          <p:cNvSpPr/>
          <p:nvPr/>
        </p:nvSpPr>
        <p:spPr>
          <a:xfrm>
            <a:off x="457200" y="2286000"/>
            <a:ext cx="7848600" cy="1846659"/>
          </a:xfrm>
          <a:prstGeom prst="rect">
            <a:avLst/>
          </a:prstGeom>
        </p:spPr>
        <p:txBody>
          <a:bodyPr wrap="square">
            <a:spAutoFit/>
          </a:bodyPr>
          <a:lstStyle/>
          <a:p>
            <a:r>
              <a:rPr lang="en-US" sz="2400" b="1" dirty="0" smtClean="0"/>
              <a:t>ADVANTAGES OF WELDING </a:t>
            </a:r>
          </a:p>
          <a:p>
            <a:r>
              <a:rPr lang="en-US" dirty="0" smtClean="0"/>
              <a:t>Welding is superior to other metal joining methods because it: - is a permanent pressure tight joint - occupies less space - gives more economy of material - has less weight - withstands high temperature and pressure equal to joined material - can be done quickly - gives no </a:t>
            </a:r>
            <a:r>
              <a:rPr lang="en-US" dirty="0" err="1" smtClean="0"/>
              <a:t>colour</a:t>
            </a:r>
            <a:r>
              <a:rPr lang="en-US" dirty="0" smtClean="0"/>
              <a:t> change to joints. It is the strongest joint and any type of metal of any thickness can be joined.</a:t>
            </a:r>
            <a:endParaRPr lang="en-US" dirty="0"/>
          </a:p>
        </p:txBody>
      </p:sp>
      <p:sp>
        <p:nvSpPr>
          <p:cNvPr id="4" name="Rectangle 3"/>
          <p:cNvSpPr/>
          <p:nvPr/>
        </p:nvSpPr>
        <p:spPr>
          <a:xfrm>
            <a:off x="533400" y="3962399"/>
            <a:ext cx="7848600" cy="1846659"/>
          </a:xfrm>
          <a:prstGeom prst="rect">
            <a:avLst/>
          </a:prstGeom>
        </p:spPr>
        <p:txBody>
          <a:bodyPr wrap="square">
            <a:spAutoFit/>
          </a:bodyPr>
          <a:lstStyle/>
          <a:p>
            <a:r>
              <a:rPr lang="en-US" sz="2400" b="1" dirty="0" smtClean="0"/>
              <a:t>DIFFERENT METHODS OF WELDING </a:t>
            </a:r>
            <a:r>
              <a:rPr lang="en-US" dirty="0" err="1" smtClean="0"/>
              <a:t>Welding</a:t>
            </a:r>
            <a:r>
              <a:rPr lang="en-US" dirty="0" smtClean="0"/>
              <a:t> is a method of joining metals permanently. It is an ancient method, about 1500 years old. The method used in ancient days was forge or blacksmith welding. One of the methods of classifying welded joints is the method used to effect the joint between metal pieces. Accordingly the methods are: - fusion method without pressure/ with pressure - non-fusion method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97346"/>
            <a:ext cx="8763000" cy="3970318"/>
          </a:xfrm>
          <a:prstGeom prst="rect">
            <a:avLst/>
          </a:prstGeom>
        </p:spPr>
        <p:txBody>
          <a:bodyPr wrap="square">
            <a:spAutoFit/>
          </a:bodyPr>
          <a:lstStyle/>
          <a:p>
            <a:pPr lvl="0" fontAlgn="base">
              <a:spcBef>
                <a:spcPct val="0"/>
              </a:spcBef>
              <a:spcAft>
                <a:spcPct val="0"/>
              </a:spcAft>
              <a:tabLst>
                <a:tab pos="596900" algn="l"/>
              </a:tabLst>
            </a:pPr>
            <a:r>
              <a:rPr lang="en-US" b="1" dirty="0" smtClean="0">
                <a:latin typeface="Arial" pitchFamily="34" charset="0"/>
                <a:ea typeface="Calibri" pitchFamily="34" charset="0"/>
                <a:cs typeface="Arial" pitchFamily="34" charset="0"/>
              </a:rPr>
              <a:t>Control Volume:</a:t>
            </a: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Its a system of fixed volume.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This type of system is usually referred to as "open system” or a "control volume"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Mass transfer can take place across a control volume.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Energy transfer may also occur into or out of the system.</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Control Surface- Its the boundary of a control volume across which the transfer of both mass and energy takes place.</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The mass of a control volume (open system) may or may not be fixed.</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When the net influx of mass across the control surface equals zero then the mass of the system is fixed and vice-versa.</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The identity of mass in a control volume always changes unlike the case for a control mass system (closed system).</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Most of the engineering devices, in general, represent an open system or control</a:t>
            </a:r>
            <a:endParaRPr lang="en-US" sz="1050" dirty="0" smtClean="0">
              <a:latin typeface="Arial" pitchFamily="34" charset="0"/>
              <a:cs typeface="Arial" pitchFamily="34" charset="0"/>
            </a:endParaRPr>
          </a:p>
          <a:p>
            <a:pPr lvl="0" eaLnBrk="0" fontAlgn="base" hangingPunct="0">
              <a:spcBef>
                <a:spcPct val="0"/>
              </a:spcBef>
              <a:spcAft>
                <a:spcPct val="0"/>
              </a:spcAft>
              <a:buFontTx/>
              <a:buChar char="•"/>
              <a:tabLst>
                <a:tab pos="596900" algn="l"/>
              </a:tabLst>
            </a:pPr>
            <a:r>
              <a:rPr lang="en-US" dirty="0" smtClean="0">
                <a:latin typeface="Arial" pitchFamily="34" charset="0"/>
                <a:ea typeface="Calibri" pitchFamily="34" charset="0"/>
                <a:cs typeface="Arial" pitchFamily="34" charset="0"/>
              </a:rPr>
              <a:t>volume.</a:t>
            </a:r>
            <a:endParaRPr lang="en-US" sz="2800" dirty="0" smtClean="0">
              <a:latin typeface="Arial" pitchFamily="34" charset="0"/>
              <a:cs typeface="Arial" pitchFamily="34" charset="0"/>
            </a:endParaRPr>
          </a:p>
        </p:txBody>
      </p:sp>
      <p:pic>
        <p:nvPicPr>
          <p:cNvPr id="4" name="image3.jpeg" descr="https://nptel.ac.in/courses/112104118/lecture-9/images/fig9.3.jpg"/>
          <p:cNvPicPr/>
          <p:nvPr/>
        </p:nvPicPr>
        <p:blipFill>
          <a:blip r:embed="rId2" cstate="print"/>
          <a:stretch>
            <a:fillRect/>
          </a:stretch>
        </p:blipFill>
        <p:spPr>
          <a:xfrm>
            <a:off x="3048000" y="4114800"/>
            <a:ext cx="2590800" cy="202882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1508105"/>
          </a:xfrm>
          <a:prstGeom prst="rect">
            <a:avLst/>
          </a:prstGeom>
        </p:spPr>
        <p:txBody>
          <a:bodyPr wrap="square">
            <a:spAutoFit/>
          </a:bodyPr>
          <a:lstStyle/>
          <a:p>
            <a:r>
              <a:rPr lang="en-US" sz="2000" b="1" dirty="0" smtClean="0"/>
              <a:t>Fusion welding </a:t>
            </a:r>
            <a:r>
              <a:rPr lang="en-US" dirty="0" smtClean="0"/>
              <a:t>without pressure A method of welding in which similar and dissimilar metals are joined together by melting and fusion their joining edges with or without the addition of filler metal but without the application of any kind of pressure is known as fusion welding without pressure. The joint made is permanent. The common heating sources are: - arc welding - gas welding - chemical reaction (</a:t>
            </a:r>
            <a:r>
              <a:rPr lang="en-US" dirty="0" err="1" smtClean="0"/>
              <a:t>thermit</a:t>
            </a:r>
            <a:r>
              <a:rPr lang="en-US" dirty="0" smtClean="0"/>
              <a:t> welding)</a:t>
            </a:r>
            <a:endParaRPr lang="en-US" dirty="0"/>
          </a:p>
        </p:txBody>
      </p:sp>
      <p:sp>
        <p:nvSpPr>
          <p:cNvPr id="3" name="Rectangle 2"/>
          <p:cNvSpPr/>
          <p:nvPr/>
        </p:nvSpPr>
        <p:spPr>
          <a:xfrm>
            <a:off x="609600" y="2136339"/>
            <a:ext cx="8153400" cy="1508105"/>
          </a:xfrm>
          <a:prstGeom prst="rect">
            <a:avLst/>
          </a:prstGeom>
        </p:spPr>
        <p:txBody>
          <a:bodyPr wrap="square">
            <a:spAutoFit/>
          </a:bodyPr>
          <a:lstStyle/>
          <a:p>
            <a:r>
              <a:rPr lang="en-US" sz="2000" b="1" dirty="0" smtClean="0"/>
              <a:t>Pressure welding </a:t>
            </a:r>
            <a:r>
              <a:rPr lang="en-US" dirty="0" smtClean="0"/>
              <a:t>This is a method of welding in which similar metals are joined together by heating them to plastic or partially molten state and then joined by pressing or hammering without the use of filler metal. This is fusion method of joining with pressure. Heat source may be blacksmith forge (forge welding) or electric resistance (resistance welding) or friction.</a:t>
            </a:r>
            <a:endParaRPr lang="en-US" dirty="0"/>
          </a:p>
        </p:txBody>
      </p:sp>
      <p:sp>
        <p:nvSpPr>
          <p:cNvPr id="4" name="Rectangle 3"/>
          <p:cNvSpPr/>
          <p:nvPr/>
        </p:nvSpPr>
        <p:spPr>
          <a:xfrm>
            <a:off x="685800" y="3962400"/>
            <a:ext cx="7924800" cy="954107"/>
          </a:xfrm>
          <a:prstGeom prst="rect">
            <a:avLst/>
          </a:prstGeom>
        </p:spPr>
        <p:txBody>
          <a:bodyPr wrap="square">
            <a:spAutoFit/>
          </a:bodyPr>
          <a:lstStyle/>
          <a:p>
            <a:r>
              <a:rPr lang="en-US" sz="2000" b="1" dirty="0" smtClean="0"/>
              <a:t>Non-fusion welding </a:t>
            </a:r>
            <a:r>
              <a:rPr lang="en-US" dirty="0" smtClean="0"/>
              <a:t>This is a method in which similar or dissimilar metals are joined together without melting the edges of the base metal by using a low melting point filler rod but without the application of pressure.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599"/>
            <a:ext cx="8458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dirty="0" smtClean="0"/>
              <a:t>CLASSIFICATION OF WELDING PROCESSES ACCORDING TO HEAT SOURCE</a:t>
            </a:r>
            <a:endParaRPr lang="en-US" dirty="0"/>
          </a:p>
        </p:txBody>
      </p:sp>
      <p:sp>
        <p:nvSpPr>
          <p:cNvPr id="3" name="Rectangle 2"/>
          <p:cNvSpPr/>
          <p:nvPr/>
        </p:nvSpPr>
        <p:spPr>
          <a:xfrm>
            <a:off x="381000" y="1066800"/>
            <a:ext cx="8382000" cy="1200329"/>
          </a:xfrm>
          <a:prstGeom prst="rect">
            <a:avLst/>
          </a:prstGeom>
        </p:spPr>
        <p:txBody>
          <a:bodyPr wrap="square">
            <a:spAutoFit/>
          </a:bodyPr>
          <a:lstStyle/>
          <a:p>
            <a:r>
              <a:rPr lang="en-US" dirty="0" smtClean="0"/>
              <a:t>According to the sources of heat, welding processes can be broadly classified as:</a:t>
            </a:r>
          </a:p>
          <a:p>
            <a:r>
              <a:rPr lang="en-US" dirty="0" smtClean="0"/>
              <a:t> - Electric welding processes (heat source is electricity)</a:t>
            </a:r>
          </a:p>
          <a:p>
            <a:r>
              <a:rPr lang="en-US" dirty="0" smtClean="0"/>
              <a:t> - Gas welding processes (heat source is gas flame)</a:t>
            </a:r>
          </a:p>
          <a:p>
            <a:r>
              <a:rPr lang="en-US" dirty="0" smtClean="0"/>
              <a:t> - Other welding processes (heat source is neither electricity nor gas flame)</a:t>
            </a:r>
            <a:endParaRPr lang="en-US" dirty="0"/>
          </a:p>
        </p:txBody>
      </p:sp>
      <p:sp>
        <p:nvSpPr>
          <p:cNvPr id="4" name="Rectangle 3"/>
          <p:cNvSpPr/>
          <p:nvPr/>
        </p:nvSpPr>
        <p:spPr>
          <a:xfrm>
            <a:off x="152400" y="2286000"/>
            <a:ext cx="8763000" cy="1754326"/>
          </a:xfrm>
          <a:prstGeom prst="rect">
            <a:avLst/>
          </a:prstGeom>
        </p:spPr>
        <p:txBody>
          <a:bodyPr wrap="square">
            <a:spAutoFit/>
          </a:bodyPr>
          <a:lstStyle/>
          <a:p>
            <a:r>
              <a:rPr lang="en-US" dirty="0" smtClean="0"/>
              <a:t>     Electric welding processes can be classified as:</a:t>
            </a:r>
          </a:p>
          <a:p>
            <a:r>
              <a:rPr lang="en-US" dirty="0" smtClean="0"/>
              <a:t>      - Electric arc welding</a:t>
            </a:r>
          </a:p>
          <a:p>
            <a:r>
              <a:rPr lang="en-US" dirty="0" smtClean="0"/>
              <a:t>       - Electric resistance welding</a:t>
            </a:r>
          </a:p>
          <a:p>
            <a:r>
              <a:rPr lang="en-US" dirty="0" smtClean="0"/>
              <a:t>        - Laser welding</a:t>
            </a:r>
          </a:p>
          <a:p>
            <a:r>
              <a:rPr lang="en-US" dirty="0" smtClean="0"/>
              <a:t>         - Electron beam welding</a:t>
            </a:r>
          </a:p>
          <a:p>
            <a:r>
              <a:rPr lang="en-US" dirty="0" smtClean="0"/>
              <a:t>           - Induction welding</a:t>
            </a:r>
            <a:endParaRPr lang="en-US" dirty="0"/>
          </a:p>
        </p:txBody>
      </p:sp>
      <p:sp>
        <p:nvSpPr>
          <p:cNvPr id="5" name="Rectangle 4"/>
          <p:cNvSpPr/>
          <p:nvPr/>
        </p:nvSpPr>
        <p:spPr>
          <a:xfrm>
            <a:off x="381000" y="4038600"/>
            <a:ext cx="8382000" cy="2862322"/>
          </a:xfrm>
          <a:prstGeom prst="rect">
            <a:avLst/>
          </a:prstGeom>
        </p:spPr>
        <p:txBody>
          <a:bodyPr wrap="square">
            <a:spAutoFit/>
          </a:bodyPr>
          <a:lstStyle/>
          <a:p>
            <a:r>
              <a:rPr lang="en-US" dirty="0" smtClean="0"/>
              <a:t>Electric arc welding can be further classified as:</a:t>
            </a:r>
          </a:p>
          <a:p>
            <a:r>
              <a:rPr lang="en-US" dirty="0" smtClean="0"/>
              <a:t> - Metallic arc welding</a:t>
            </a:r>
          </a:p>
          <a:p>
            <a:r>
              <a:rPr lang="en-US" dirty="0" smtClean="0"/>
              <a:t> - Carbon arc welding</a:t>
            </a:r>
          </a:p>
          <a:p>
            <a:r>
              <a:rPr lang="en-US" dirty="0" smtClean="0"/>
              <a:t> - Atomic hydrogen arc welding</a:t>
            </a:r>
          </a:p>
          <a:p>
            <a:r>
              <a:rPr lang="en-US" dirty="0" smtClean="0"/>
              <a:t> - Inert gas arc welding/ TIG welding </a:t>
            </a:r>
          </a:p>
          <a:p>
            <a:pPr>
              <a:buFontTx/>
              <a:buChar char="-"/>
            </a:pPr>
            <a:r>
              <a:rPr lang="en-US" dirty="0" smtClean="0"/>
              <a:t>CO2 gas arc welding</a:t>
            </a:r>
          </a:p>
          <a:p>
            <a:pPr>
              <a:buFontTx/>
              <a:buChar char="-"/>
            </a:pPr>
            <a:r>
              <a:rPr lang="en-US" dirty="0" smtClean="0"/>
              <a:t> - Flux cored arc welding</a:t>
            </a:r>
          </a:p>
          <a:p>
            <a:pPr>
              <a:buFontTx/>
              <a:buChar char="-"/>
            </a:pPr>
            <a:r>
              <a:rPr lang="en-US" dirty="0" smtClean="0"/>
              <a:t> - Submerged arc welding </a:t>
            </a:r>
          </a:p>
          <a:p>
            <a:pPr>
              <a:buFontTx/>
              <a:buChar char="-"/>
            </a:pPr>
            <a:r>
              <a:rPr lang="en-US" dirty="0" smtClean="0"/>
              <a:t>- Electro-slag welding </a:t>
            </a:r>
          </a:p>
          <a:p>
            <a:pPr>
              <a:buFontTx/>
              <a:buChar char="-"/>
            </a:pPr>
            <a:r>
              <a:rPr lang="en-US" dirty="0" smtClean="0"/>
              <a:t>- Plasma arc welding</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1754326"/>
          </a:xfrm>
          <a:prstGeom prst="rect">
            <a:avLst/>
          </a:prstGeom>
        </p:spPr>
        <p:txBody>
          <a:bodyPr wrap="square">
            <a:spAutoFit/>
          </a:bodyPr>
          <a:lstStyle/>
          <a:p>
            <a:r>
              <a:rPr lang="en-US" dirty="0" smtClean="0"/>
              <a:t>Electric resistance welding can be further classified as:</a:t>
            </a:r>
          </a:p>
          <a:p>
            <a:r>
              <a:rPr lang="en-US" dirty="0" smtClean="0"/>
              <a:t> - Spot welding</a:t>
            </a:r>
          </a:p>
          <a:p>
            <a:r>
              <a:rPr lang="en-US" dirty="0" smtClean="0"/>
              <a:t> - Seam welding</a:t>
            </a:r>
          </a:p>
          <a:p>
            <a:r>
              <a:rPr lang="en-US" dirty="0" smtClean="0"/>
              <a:t> - Butt welding </a:t>
            </a:r>
          </a:p>
          <a:p>
            <a:pPr>
              <a:buFontTx/>
              <a:buChar char="-"/>
            </a:pPr>
            <a:r>
              <a:rPr lang="en-US" dirty="0" smtClean="0"/>
              <a:t>Flash butt welding</a:t>
            </a:r>
          </a:p>
          <a:p>
            <a:pPr>
              <a:buFontTx/>
              <a:buChar char="-"/>
            </a:pPr>
            <a:r>
              <a:rPr lang="en-US" dirty="0" smtClean="0"/>
              <a:t> - Projection welding</a:t>
            </a:r>
            <a:endParaRPr lang="en-US" dirty="0"/>
          </a:p>
        </p:txBody>
      </p:sp>
      <p:sp>
        <p:nvSpPr>
          <p:cNvPr id="3" name="Rectangle 2"/>
          <p:cNvSpPr/>
          <p:nvPr/>
        </p:nvSpPr>
        <p:spPr>
          <a:xfrm>
            <a:off x="381000" y="2057400"/>
            <a:ext cx="8001000" cy="1754326"/>
          </a:xfrm>
          <a:prstGeom prst="rect">
            <a:avLst/>
          </a:prstGeom>
        </p:spPr>
        <p:txBody>
          <a:bodyPr wrap="square">
            <a:spAutoFit/>
          </a:bodyPr>
          <a:lstStyle/>
          <a:p>
            <a:r>
              <a:rPr lang="en-US" dirty="0" smtClean="0"/>
              <a:t>Gas welding processes can be classified as:</a:t>
            </a:r>
          </a:p>
          <a:p>
            <a:r>
              <a:rPr lang="en-US" dirty="0" smtClean="0"/>
              <a:t> - Oxy-acetylene gas welding</a:t>
            </a:r>
          </a:p>
          <a:p>
            <a:r>
              <a:rPr lang="en-US" dirty="0" smtClean="0"/>
              <a:t> - Oxy-hydrogen gas welding </a:t>
            </a:r>
          </a:p>
          <a:p>
            <a:pPr>
              <a:buFontTx/>
              <a:buChar char="-"/>
            </a:pPr>
            <a:r>
              <a:rPr lang="en-US" dirty="0" smtClean="0"/>
              <a:t>Oxy-coal gas welding</a:t>
            </a:r>
          </a:p>
          <a:p>
            <a:r>
              <a:rPr lang="en-US" dirty="0" smtClean="0"/>
              <a:t> - Oxy-liquefied petroleum gas welding </a:t>
            </a:r>
          </a:p>
          <a:p>
            <a:r>
              <a:rPr lang="en-US" dirty="0" smtClean="0"/>
              <a:t>- Air acetylene gas welding</a:t>
            </a:r>
            <a:endParaRPr lang="en-US" dirty="0"/>
          </a:p>
        </p:txBody>
      </p:sp>
      <p:sp>
        <p:nvSpPr>
          <p:cNvPr id="4" name="Rectangle 3"/>
          <p:cNvSpPr/>
          <p:nvPr/>
        </p:nvSpPr>
        <p:spPr>
          <a:xfrm>
            <a:off x="304800" y="4191000"/>
            <a:ext cx="8382000" cy="2308324"/>
          </a:xfrm>
          <a:prstGeom prst="rect">
            <a:avLst/>
          </a:prstGeom>
        </p:spPr>
        <p:txBody>
          <a:bodyPr wrap="square">
            <a:spAutoFit/>
          </a:bodyPr>
          <a:lstStyle/>
          <a:p>
            <a:r>
              <a:rPr lang="en-US" dirty="0" smtClean="0"/>
              <a:t>The other welding processes are:</a:t>
            </a:r>
          </a:p>
          <a:p>
            <a:r>
              <a:rPr lang="en-US" dirty="0" smtClean="0"/>
              <a:t> - </a:t>
            </a:r>
            <a:r>
              <a:rPr lang="en-US" dirty="0" err="1" smtClean="0"/>
              <a:t>Thermit</a:t>
            </a:r>
            <a:r>
              <a:rPr lang="en-US" dirty="0" smtClean="0"/>
              <a:t> welding</a:t>
            </a:r>
          </a:p>
          <a:p>
            <a:r>
              <a:rPr lang="en-US" dirty="0" smtClean="0"/>
              <a:t> - Forge welding</a:t>
            </a:r>
          </a:p>
          <a:p>
            <a:r>
              <a:rPr lang="en-US" dirty="0" smtClean="0"/>
              <a:t> - Friction welding</a:t>
            </a:r>
          </a:p>
          <a:p>
            <a:r>
              <a:rPr lang="en-US" dirty="0" smtClean="0"/>
              <a:t> - Ultrasonic welding</a:t>
            </a:r>
          </a:p>
          <a:p>
            <a:r>
              <a:rPr lang="en-US" dirty="0" smtClean="0"/>
              <a:t> - Explosive welding </a:t>
            </a:r>
          </a:p>
          <a:p>
            <a:pPr>
              <a:buFontTx/>
              <a:buChar char="-"/>
            </a:pPr>
            <a:r>
              <a:rPr lang="en-US" dirty="0" smtClean="0"/>
              <a:t>Cold pressure welding</a:t>
            </a:r>
          </a:p>
          <a:p>
            <a:r>
              <a:rPr lang="en-US" dirty="0" smtClean="0"/>
              <a:t> - Plastic welding</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7848600" cy="4801314"/>
          </a:xfrm>
          <a:prstGeom prst="rect">
            <a:avLst/>
          </a:prstGeom>
        </p:spPr>
        <p:txBody>
          <a:bodyPr wrap="square">
            <a:spAutoFit/>
          </a:bodyPr>
          <a:lstStyle/>
          <a:p>
            <a:r>
              <a:rPr lang="en-US" dirty="0" smtClean="0"/>
              <a:t>APPLICATIONS OF VARIOUS WELDING PROCESSES</a:t>
            </a:r>
          </a:p>
          <a:p>
            <a:pPr>
              <a:buFont typeface="Arial" pitchFamily="34" charset="0"/>
              <a:buChar char="•"/>
            </a:pPr>
            <a:r>
              <a:rPr lang="en-US" dirty="0" smtClean="0"/>
              <a:t>  Forge welding is used in olden days for joining metals as a lap and butt joint.</a:t>
            </a:r>
          </a:p>
          <a:p>
            <a:pPr>
              <a:buFont typeface="Arial" pitchFamily="34" charset="0"/>
              <a:buChar char="•"/>
            </a:pPr>
            <a:r>
              <a:rPr lang="en-US" dirty="0" smtClean="0"/>
              <a:t>  Metallic arc welding is used for welding all ferrous and non-ferrous metals using consumable stick electrodes.</a:t>
            </a:r>
          </a:p>
          <a:p>
            <a:pPr>
              <a:buFont typeface="Arial" pitchFamily="34" charset="0"/>
              <a:buChar char="•"/>
            </a:pPr>
            <a:r>
              <a:rPr lang="en-US" dirty="0" smtClean="0"/>
              <a:t>  Carbon arc welding is used for welding all ferrous and non-ferrous metals using electrodes and separate filler metal. But this is a slow welding process and so not use now-a-days.</a:t>
            </a:r>
          </a:p>
          <a:p>
            <a:pPr>
              <a:buFont typeface="Arial" pitchFamily="34" charset="0"/>
              <a:buChar char="•"/>
            </a:pPr>
            <a:r>
              <a:rPr lang="en-US" dirty="0" smtClean="0"/>
              <a:t>  Submerged arc welding is used for welding ferrous metals, thicker plates and for more production.</a:t>
            </a:r>
          </a:p>
          <a:p>
            <a:pPr>
              <a:buFont typeface="Arial" pitchFamily="34" charset="0"/>
              <a:buChar char="•"/>
            </a:pPr>
            <a:r>
              <a:rPr lang="en-US" dirty="0" smtClean="0"/>
              <a:t>  CO2 welding (gas metal arc welding) is used for welding ferrous metals using continuously fed filler wire and shielding the weld metal and the arc by carbon-dioxide gas.</a:t>
            </a:r>
          </a:p>
          <a:p>
            <a:pPr>
              <a:buFont typeface="Arial" pitchFamily="34" charset="0"/>
              <a:buChar char="•"/>
            </a:pPr>
            <a:r>
              <a:rPr lang="en-US" dirty="0" smtClean="0"/>
              <a:t>  TIG welding (inert gas arc welding) is used for welding ferrous metals, stainless steel, </a:t>
            </a:r>
            <a:r>
              <a:rPr lang="en-US" dirty="0" err="1" smtClean="0"/>
              <a:t>aluminium</a:t>
            </a:r>
            <a:r>
              <a:rPr lang="en-US" dirty="0" smtClean="0"/>
              <a:t> and thin sheet metal welding.</a:t>
            </a:r>
          </a:p>
          <a:p>
            <a:pPr>
              <a:buFont typeface="Arial" pitchFamily="34" charset="0"/>
              <a:buChar char="•"/>
            </a:pPr>
            <a:r>
              <a:rPr lang="en-US" dirty="0" smtClean="0"/>
              <a:t>  Atomic hydrogen welding is used for welding all ferrous and non-ferrous metals and the arc has a higher temperature than other arc welding processes.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66800"/>
            <a:ext cx="8153400" cy="3693319"/>
          </a:xfrm>
          <a:prstGeom prst="rect">
            <a:avLst/>
          </a:prstGeom>
        </p:spPr>
        <p:txBody>
          <a:bodyPr wrap="square">
            <a:spAutoFit/>
          </a:bodyPr>
          <a:lstStyle/>
          <a:p>
            <a:r>
              <a:rPr lang="en-US" dirty="0" smtClean="0"/>
              <a:t> Electro-slag welding is used for welding very thick steel plates in one pass using the resistance property of the flux material.</a:t>
            </a:r>
          </a:p>
          <a:p>
            <a:r>
              <a:rPr lang="en-US" dirty="0" smtClean="0"/>
              <a:t>  Plasma arc welding: The arc has a very deep penetrating ability into the metals welded and also the fusion is taking place in a very narrow zone of the joint.</a:t>
            </a:r>
          </a:p>
          <a:p>
            <a:r>
              <a:rPr lang="en-US" dirty="0" smtClean="0"/>
              <a:t>  Spot welding is used for welding thin sheet metal as a lap joint in small spots by using the resistance property of the metals being welded.</a:t>
            </a:r>
          </a:p>
          <a:p>
            <a:r>
              <a:rPr lang="en-US" dirty="0" smtClean="0"/>
              <a:t>  Seam welding is used for welding thin sheets similar to spot welding. But adjacent weld spots will be overlapping each other to get a continuous weld seam.</a:t>
            </a:r>
          </a:p>
          <a:p>
            <a:r>
              <a:rPr lang="en-US" dirty="0" smtClean="0"/>
              <a:t>  Projection welding is used to weld two plates one over the other on their surfaces instead of the edges by making projection on one plate and pressing it over the other flat surface. Each projection acts as a spot weld during welding.</a:t>
            </a:r>
          </a:p>
          <a:p>
            <a:r>
              <a:rPr lang="en-US" dirty="0" smtClean="0"/>
              <a:t>  Butt welding is used to join the ends of two heavy section rods/ blocks together to lengthen it using the resistance property of the rods under contact.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399"/>
            <a:ext cx="8382000" cy="5078313"/>
          </a:xfrm>
          <a:prstGeom prst="rect">
            <a:avLst/>
          </a:prstGeom>
        </p:spPr>
        <p:txBody>
          <a:bodyPr wrap="square">
            <a:spAutoFit/>
          </a:bodyPr>
          <a:lstStyle/>
          <a:p>
            <a:r>
              <a:rPr lang="en-US" dirty="0" smtClean="0"/>
              <a:t>Flash butt welding is used to join heavy sections of rods/ blocks similar to butt welding except that arc flashes are produced at the joining ends to melt them before applying heavy pressure to join them.</a:t>
            </a:r>
          </a:p>
          <a:p>
            <a:pPr>
              <a:buFont typeface="Wingdings" pitchFamily="2" charset="2"/>
              <a:buChar char="v"/>
            </a:pPr>
            <a:r>
              <a:rPr lang="en-US" dirty="0" smtClean="0"/>
              <a:t>  Oxy-acetylene welding is used to join different ferrous and non-ferrous metals, generally of 3 mm thickness and below.</a:t>
            </a:r>
          </a:p>
          <a:p>
            <a:pPr>
              <a:buFont typeface="Wingdings" pitchFamily="2" charset="2"/>
              <a:buChar char="v"/>
            </a:pPr>
            <a:r>
              <a:rPr lang="en-US" dirty="0" smtClean="0"/>
              <a:t>  Oxy-other fuel gases welding: Fuel gases like hydrogen, coal gas, liquefied petroleum gas (LPG) are used along with oxygen to get a flame and melt the base metal and filler rod. Since the temperatures of these flames are lower than the oxyacetylene flame, these welding are used to weld metals where less heat input is required. </a:t>
            </a:r>
          </a:p>
          <a:p>
            <a:pPr>
              <a:buFont typeface="Wingdings" pitchFamily="2" charset="2"/>
              <a:buChar char="v"/>
            </a:pPr>
            <a:r>
              <a:rPr lang="en-US" dirty="0" smtClean="0"/>
              <a:t> Air-acetylene gas welding is used for solder, heating the job etc.</a:t>
            </a:r>
          </a:p>
          <a:p>
            <a:pPr>
              <a:buFont typeface="Wingdings" pitchFamily="2" charset="2"/>
              <a:buChar char="v"/>
            </a:pPr>
            <a:r>
              <a:rPr lang="en-US" dirty="0" smtClean="0"/>
              <a:t>  Induction welding is used to weld parts that are heated by electrical induction coils like brazing of tool tips to the shank, joining flat rings etc.</a:t>
            </a:r>
          </a:p>
          <a:p>
            <a:pPr>
              <a:buFont typeface="Wingdings" pitchFamily="2" charset="2"/>
              <a:buChar char="v"/>
            </a:pPr>
            <a:r>
              <a:rPr lang="en-US" dirty="0" smtClean="0"/>
              <a:t>  </a:t>
            </a:r>
            <a:r>
              <a:rPr lang="en-US" dirty="0" err="1" smtClean="0"/>
              <a:t>Thermit</a:t>
            </a:r>
            <a:r>
              <a:rPr lang="en-US" dirty="0" smtClean="0"/>
              <a:t> welding is used for joining thick, heavy irregularly shaped rods, like rails, etc using chemical heating process.</a:t>
            </a:r>
          </a:p>
          <a:p>
            <a:pPr>
              <a:buFont typeface="Wingdings" pitchFamily="2" charset="2"/>
              <a:buChar char="v"/>
            </a:pPr>
            <a:r>
              <a:rPr lang="en-US" dirty="0" smtClean="0"/>
              <a:t>  Friction welding is used to join the ends of large diameter shafts etc. by generating the required heat using the friction between their ends in contact with each other by rotating one rod against the other rod.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924800" cy="2031325"/>
          </a:xfrm>
          <a:prstGeom prst="rect">
            <a:avLst/>
          </a:prstGeom>
        </p:spPr>
        <p:txBody>
          <a:bodyPr wrap="square">
            <a:spAutoFit/>
          </a:bodyPr>
          <a:lstStyle/>
          <a:p>
            <a:r>
              <a:rPr lang="en-US" dirty="0" smtClean="0"/>
              <a:t> Forging is the working of metal into a useful shape by hammering or pressing. </a:t>
            </a:r>
          </a:p>
          <a:p>
            <a:r>
              <a:rPr lang="en-US" dirty="0" smtClean="0"/>
              <a:t>• The oldest of the metalworking arts (primitive blacksmith).</a:t>
            </a:r>
          </a:p>
          <a:p>
            <a:r>
              <a:rPr lang="en-US" dirty="0" smtClean="0"/>
              <a:t> • Replacement of machinery occurred during early the Industrial revolution.</a:t>
            </a:r>
          </a:p>
          <a:p>
            <a:r>
              <a:rPr lang="en-US" dirty="0" smtClean="0"/>
              <a:t> • Forging machines are now capable of making parts ranging in size of a bolt to a turbine rotor.</a:t>
            </a:r>
          </a:p>
          <a:p>
            <a:r>
              <a:rPr lang="en-US" dirty="0" smtClean="0"/>
              <a:t> • Most forging operations are carried out hot, although certain metals may be cold-forged.</a:t>
            </a:r>
            <a:endParaRPr lang="en-US" dirty="0"/>
          </a:p>
        </p:txBody>
      </p:sp>
      <p:sp>
        <p:nvSpPr>
          <p:cNvPr id="3" name="Rectangle 2"/>
          <p:cNvSpPr/>
          <p:nvPr/>
        </p:nvSpPr>
        <p:spPr>
          <a:xfrm>
            <a:off x="762000" y="3505200"/>
            <a:ext cx="7696200" cy="1754326"/>
          </a:xfrm>
          <a:prstGeom prst="rect">
            <a:avLst/>
          </a:prstGeom>
        </p:spPr>
        <p:txBody>
          <a:bodyPr wrap="square">
            <a:spAutoFit/>
          </a:bodyPr>
          <a:lstStyle/>
          <a:p>
            <a:r>
              <a:rPr lang="en-US" dirty="0" smtClean="0"/>
              <a:t>Forging operations Edging is used to shape the ends of the bars and to gather metal. </a:t>
            </a:r>
          </a:p>
          <a:p>
            <a:r>
              <a:rPr lang="en-US" dirty="0" smtClean="0"/>
              <a:t>The metal flow is confined in the horizontal direction but it is free to flow laterally to fill the die. </a:t>
            </a:r>
          </a:p>
          <a:p>
            <a:r>
              <a:rPr lang="en-US" dirty="0" smtClean="0"/>
              <a:t> Drawing is used to reduce the cross-sectional area of the </a:t>
            </a:r>
            <a:r>
              <a:rPr lang="en-US" dirty="0" err="1" smtClean="0"/>
              <a:t>workpiece</a:t>
            </a:r>
            <a:r>
              <a:rPr lang="en-US" dirty="0" smtClean="0"/>
              <a:t> with concurrent increase in length.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382000" cy="2677656"/>
          </a:xfrm>
          <a:prstGeom prst="rect">
            <a:avLst/>
          </a:prstGeom>
        </p:spPr>
        <p:txBody>
          <a:bodyPr wrap="square">
            <a:spAutoFit/>
          </a:bodyPr>
          <a:lstStyle/>
          <a:p>
            <a:r>
              <a:rPr lang="en-US" sz="2000" b="1" dirty="0" smtClean="0">
                <a:solidFill>
                  <a:srgbClr val="FF0000"/>
                </a:solidFill>
              </a:rPr>
              <a:t>Extrusion</a:t>
            </a:r>
            <a:r>
              <a:rPr lang="en-US" sz="2800" dirty="0" smtClean="0"/>
              <a:t> is used for processing most types of thermoplastics and rubbers. The extrusion process is a simple process in which molten polymer is forced through a shaped die using pressure. The pressure is generated from the action of screw rotation against barrel wall. </a:t>
            </a:r>
            <a:endParaRPr lang="en-US" dirty="0"/>
          </a:p>
        </p:txBody>
      </p:sp>
      <p:sp>
        <p:nvSpPr>
          <p:cNvPr id="3" name="Rectangle 2"/>
          <p:cNvSpPr/>
          <p:nvPr/>
        </p:nvSpPr>
        <p:spPr>
          <a:xfrm>
            <a:off x="762000" y="3124200"/>
            <a:ext cx="7620000" cy="2923877"/>
          </a:xfrm>
          <a:prstGeom prst="rect">
            <a:avLst/>
          </a:prstGeom>
        </p:spPr>
        <p:txBody>
          <a:bodyPr wrap="square">
            <a:spAutoFit/>
          </a:bodyPr>
          <a:lstStyle/>
          <a:p>
            <a:r>
              <a:rPr lang="en-US" sz="2400" dirty="0" smtClean="0"/>
              <a:t>The </a:t>
            </a:r>
            <a:r>
              <a:rPr lang="en-US" sz="2400" dirty="0" err="1" smtClean="0"/>
              <a:t>compoents</a:t>
            </a:r>
            <a:r>
              <a:rPr lang="en-US" sz="2400" dirty="0" smtClean="0"/>
              <a:t> of an extruder include:</a:t>
            </a:r>
          </a:p>
          <a:p>
            <a:pPr marL="342900" indent="-342900">
              <a:buFont typeface="+mj-lt"/>
              <a:buAutoNum type="arabicPeriod"/>
            </a:pPr>
            <a:r>
              <a:rPr lang="en-US" sz="4000" dirty="0" smtClean="0"/>
              <a:t>  Drive</a:t>
            </a:r>
          </a:p>
          <a:p>
            <a:pPr marL="342900" indent="-342900">
              <a:buFont typeface="+mj-lt"/>
              <a:buAutoNum type="arabicPeriod"/>
            </a:pPr>
            <a:r>
              <a:rPr lang="en-US" sz="4000" dirty="0" smtClean="0"/>
              <a:t> Gearbox and </a:t>
            </a:r>
            <a:r>
              <a:rPr lang="en-US" sz="4000" dirty="0" err="1" smtClean="0"/>
              <a:t>Thrustbearing</a:t>
            </a:r>
            <a:r>
              <a:rPr lang="en-US" sz="4000" dirty="0" smtClean="0"/>
              <a:t> </a:t>
            </a:r>
          </a:p>
          <a:p>
            <a:pPr marL="342900" indent="-342900">
              <a:buFont typeface="+mj-lt"/>
              <a:buAutoNum type="arabicPeriod"/>
            </a:pPr>
            <a:r>
              <a:rPr lang="en-US" sz="4000" dirty="0" err="1" smtClean="0"/>
              <a:t>Feedhopper</a:t>
            </a:r>
            <a:endParaRPr lang="en-US" sz="4000" dirty="0" smtClean="0"/>
          </a:p>
          <a:p>
            <a:pPr marL="342900" indent="-342900">
              <a:buFont typeface="+mj-lt"/>
              <a:buAutoNum type="arabicPeriod"/>
            </a:pPr>
            <a:r>
              <a:rPr lang="en-US" sz="4000" dirty="0" smtClean="0"/>
              <a:t>  Barrel</a:t>
            </a:r>
            <a:endParaRPr lang="en-US" sz="4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800"/>
            <a:ext cx="8820150" cy="6237287"/>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382000" cy="3693319"/>
          </a:xfrm>
          <a:prstGeom prst="rect">
            <a:avLst/>
          </a:prstGeom>
        </p:spPr>
        <p:txBody>
          <a:bodyPr wrap="square">
            <a:spAutoFit/>
          </a:bodyPr>
          <a:lstStyle/>
          <a:p>
            <a:pPr algn="just">
              <a:buFont typeface="Wingdings" pitchFamily="2" charset="2"/>
              <a:buChar char="ü"/>
            </a:pPr>
            <a:r>
              <a:rPr lang="en-US" dirty="0" smtClean="0">
                <a:solidFill>
                  <a:srgbClr val="0070C0"/>
                </a:solidFill>
              </a:rPr>
              <a:t>Wire Drawing 7.1 Introduction: In drawing, the cross section of a long rod or wire is reduced or changed by pulling (hence the term drawing) it through a die called a draw die (Fig). Thus, the difference between drawing and extrusion is that in extrusion the material is pushed through a die, whereas in drawing it is pulled through it. Although the presence of tensile stresses is obvious in drawing, compression also plays a significant role because the metal is squeezed down as it passes through the die opening. For this reason, the deformation that occurs in drawing is sometimes referred to as indirect compression. Drawing is a term also used in sheet metalworking. The term wire and bar drawing is used to distinguish the drawing process discussed here from the sheet metal process of the same name. Rod and wire products cover a very wide range of applications, including shafts for power transmission, machine and structural components, blanks for bolts and rivets, electrical wiring, cables,..Etc.</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696200" cy="3539430"/>
          </a:xfrm>
          <a:prstGeom prst="rect">
            <a:avLst/>
          </a:prstGeom>
        </p:spPr>
        <p:txBody>
          <a:bodyPr wrap="square">
            <a:spAutoFit/>
          </a:bodyPr>
          <a:lstStyle/>
          <a:p>
            <a:r>
              <a:rPr lang="en-US" sz="3200" dirty="0" smtClean="0"/>
              <a:t>Example:</a:t>
            </a:r>
          </a:p>
          <a:p>
            <a:r>
              <a:rPr lang="en-US" sz="3200" dirty="0" smtClean="0"/>
              <a:t>Heat exchanger - Fluid enters and leaves the system continuously with the transfer of heat across the system </a:t>
            </a:r>
            <a:r>
              <a:rPr lang="en-US" sz="3200" dirty="0" err="1" smtClean="0"/>
              <a:t>boundary.Pump</a:t>
            </a:r>
            <a:r>
              <a:rPr lang="en-US" sz="3200" dirty="0" smtClean="0"/>
              <a:t> - A continuous flow of fluid takes place through the system with a transfer of mechanical energy from the surroundings to the system</a:t>
            </a:r>
            <a:endParaRPr lang="en-US"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534400" cy="3693319"/>
          </a:xfrm>
          <a:prstGeom prst="rect">
            <a:avLst/>
          </a:prstGeom>
        </p:spPr>
        <p:txBody>
          <a:bodyPr wrap="square">
            <a:spAutoFit/>
          </a:bodyPr>
          <a:lstStyle/>
          <a:p>
            <a:pPr algn="just">
              <a:buFont typeface="Wingdings" pitchFamily="2" charset="2"/>
              <a:buChar char="ü"/>
            </a:pPr>
            <a:r>
              <a:rPr lang="en-US" dirty="0" smtClean="0">
                <a:solidFill>
                  <a:srgbClr val="0070C0"/>
                </a:solidFill>
              </a:rPr>
              <a:t>The major processing variables in drawing are similar to those in extrusion that is, reduction in cross-sectional area, die angle, friction along the die-</a:t>
            </a:r>
            <a:r>
              <a:rPr lang="en-US" dirty="0" err="1" smtClean="0">
                <a:solidFill>
                  <a:srgbClr val="0070C0"/>
                </a:solidFill>
              </a:rPr>
              <a:t>workpiece</a:t>
            </a:r>
            <a:r>
              <a:rPr lang="en-US" dirty="0" smtClean="0">
                <a:solidFill>
                  <a:srgbClr val="0070C0"/>
                </a:solidFill>
              </a:rPr>
              <a:t> interface, and drawing speed. The die angle influences the drawing force and the quality of the drawn product. The basic difference between bar drawing and wire drawing is the stock size that is processed. Bar drawing is the term used for large diameter bar and rod stock, while wire drawing applies to small diameter stock. Wire sizes down to 0.03 mm (0.001 in) are possible in wire drawing. Bar drawing is generally accomplished as a single-draft operation—the stock is pulled through one die opening. Because the beginning stock has a large diameter, it is in the form of a straight cylindrical piece rather than coiled. This limits the length of the work that can be drawn. By contrast, wire is drawn from coils consisting of several hundred (or even several thousand) feet of wire and is passed through a series of draw dies. The number of dies varies typically between 4 and 12.</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8077200" cy="1477328"/>
          </a:xfrm>
          <a:prstGeom prst="rect">
            <a:avLst/>
          </a:prstGeom>
        </p:spPr>
        <p:txBody>
          <a:bodyPr wrap="square">
            <a:spAutoFit/>
          </a:bodyPr>
          <a:lstStyle/>
          <a:p>
            <a:r>
              <a:rPr lang="en-US" dirty="0" smtClean="0"/>
              <a:t>Tube Drawing: Drawing can be used to reduce the diameter or wall thickness of seamless tubes and pipes, after the initial tubing has been produced by some other process such as extrusion. Tube drawing can be carried out either with or without a mandrel. The simplest method uses no mandrel and is used for diameter reduction, as in Figure 7.2. The term tube sinking is sometimes applied to this operation. </a:t>
            </a:r>
            <a:endParaRPr lang="en-US" dirty="0"/>
          </a:p>
        </p:txBody>
      </p:sp>
      <p:grpSp>
        <p:nvGrpSpPr>
          <p:cNvPr id="3" name="Group 2"/>
          <p:cNvGrpSpPr>
            <a:grpSpLocks/>
          </p:cNvGrpSpPr>
          <p:nvPr/>
        </p:nvGrpSpPr>
        <p:grpSpPr bwMode="auto">
          <a:xfrm>
            <a:off x="685800" y="2209801"/>
            <a:ext cx="7924799" cy="2287588"/>
            <a:chOff x="3034" y="322"/>
            <a:chExt cx="6192" cy="1657"/>
          </a:xfrm>
        </p:grpSpPr>
        <p:pic>
          <p:nvPicPr>
            <p:cNvPr id="73731" name="Picture 3"/>
            <p:cNvPicPr>
              <a:picLocks noChangeAspect="1" noChangeArrowheads="1"/>
            </p:cNvPicPr>
            <p:nvPr/>
          </p:nvPicPr>
          <p:blipFill>
            <a:blip r:embed="rId2"/>
            <a:srcRect/>
            <a:stretch>
              <a:fillRect/>
            </a:stretch>
          </p:blipFill>
          <p:spPr bwMode="auto">
            <a:xfrm>
              <a:off x="3033" y="321"/>
              <a:ext cx="6192" cy="1657"/>
            </a:xfrm>
            <a:prstGeom prst="rect">
              <a:avLst/>
            </a:prstGeom>
            <a:noFill/>
            <a:ln w="9525">
              <a:noFill/>
              <a:miter lim="800000"/>
              <a:headEnd/>
              <a:tailEnd/>
            </a:ln>
          </p:spPr>
        </p:pic>
        <p:sp>
          <p:nvSpPr>
            <p:cNvPr id="73732" name="AutoShape 4"/>
            <p:cNvSpPr>
              <a:spLocks/>
            </p:cNvSpPr>
            <p:nvPr/>
          </p:nvSpPr>
          <p:spPr bwMode="auto">
            <a:xfrm>
              <a:off x="4150" y="1458"/>
              <a:ext cx="780" cy="370"/>
            </a:xfrm>
            <a:custGeom>
              <a:avLst/>
              <a:gdLst/>
              <a:ahLst/>
              <a:cxnLst>
                <a:cxn ang="0">
                  <a:pos x="0" y="200"/>
                </a:cxn>
                <a:cxn ang="0">
                  <a:pos x="140" y="370"/>
                </a:cxn>
                <a:cxn ang="0">
                  <a:pos x="660" y="0"/>
                </a:cxn>
                <a:cxn ang="0">
                  <a:pos x="780" y="180"/>
                </a:cxn>
              </a:cxnLst>
              <a:rect l="0" t="0" r="r" b="b"/>
              <a:pathLst>
                <a:path w="780" h="370">
                  <a:moveTo>
                    <a:pt x="0" y="200"/>
                  </a:moveTo>
                  <a:lnTo>
                    <a:pt x="140" y="370"/>
                  </a:lnTo>
                  <a:moveTo>
                    <a:pt x="660" y="0"/>
                  </a:moveTo>
                  <a:lnTo>
                    <a:pt x="780" y="18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33" name="AutoShape 5"/>
            <p:cNvSpPr>
              <a:spLocks/>
            </p:cNvSpPr>
            <p:nvPr/>
          </p:nvSpPr>
          <p:spPr bwMode="auto">
            <a:xfrm>
              <a:off x="4290" y="1581"/>
              <a:ext cx="590" cy="184"/>
            </a:xfrm>
            <a:custGeom>
              <a:avLst/>
              <a:gdLst/>
              <a:ahLst/>
              <a:cxnLst>
                <a:cxn ang="0">
                  <a:pos x="107" y="66"/>
                </a:cxn>
                <a:cxn ang="0">
                  <a:pos x="0" y="147"/>
                </a:cxn>
                <a:cxn ang="0">
                  <a:pos x="129" y="184"/>
                </a:cxn>
                <a:cxn ang="0">
                  <a:pos x="121" y="139"/>
                </a:cxn>
                <a:cxn ang="0">
                  <a:pos x="95" y="139"/>
                </a:cxn>
                <a:cxn ang="0">
                  <a:pos x="89" y="136"/>
                </a:cxn>
                <a:cxn ang="0">
                  <a:pos x="87" y="125"/>
                </a:cxn>
                <a:cxn ang="0">
                  <a:pos x="91" y="120"/>
                </a:cxn>
                <a:cxn ang="0">
                  <a:pos x="116" y="115"/>
                </a:cxn>
                <a:cxn ang="0">
                  <a:pos x="107" y="66"/>
                </a:cxn>
                <a:cxn ang="0">
                  <a:pos x="116" y="115"/>
                </a:cxn>
                <a:cxn ang="0">
                  <a:pos x="91" y="120"/>
                </a:cxn>
                <a:cxn ang="0">
                  <a:pos x="87" y="125"/>
                </a:cxn>
                <a:cxn ang="0">
                  <a:pos x="89" y="136"/>
                </a:cxn>
                <a:cxn ang="0">
                  <a:pos x="95" y="139"/>
                </a:cxn>
                <a:cxn ang="0">
                  <a:pos x="120" y="135"/>
                </a:cxn>
                <a:cxn ang="0">
                  <a:pos x="116" y="115"/>
                </a:cxn>
                <a:cxn ang="0">
                  <a:pos x="120" y="135"/>
                </a:cxn>
                <a:cxn ang="0">
                  <a:pos x="95" y="139"/>
                </a:cxn>
                <a:cxn ang="0">
                  <a:pos x="121" y="139"/>
                </a:cxn>
                <a:cxn ang="0">
                  <a:pos x="120" y="135"/>
                </a:cxn>
                <a:cxn ang="0">
                  <a:pos x="470" y="49"/>
                </a:cxn>
                <a:cxn ang="0">
                  <a:pos x="116" y="115"/>
                </a:cxn>
                <a:cxn ang="0">
                  <a:pos x="120" y="135"/>
                </a:cxn>
                <a:cxn ang="0">
                  <a:pos x="474" y="69"/>
                </a:cxn>
                <a:cxn ang="0">
                  <a:pos x="470" y="49"/>
                </a:cxn>
                <a:cxn ang="0">
                  <a:pos x="580" y="44"/>
                </a:cxn>
                <a:cxn ang="0">
                  <a:pos x="495" y="44"/>
                </a:cxn>
                <a:cxn ang="0">
                  <a:pos x="501" y="48"/>
                </a:cxn>
                <a:cxn ang="0">
                  <a:pos x="503" y="59"/>
                </a:cxn>
                <a:cxn ang="0">
                  <a:pos x="499" y="64"/>
                </a:cxn>
                <a:cxn ang="0">
                  <a:pos x="474" y="69"/>
                </a:cxn>
                <a:cxn ang="0">
                  <a:pos x="483" y="118"/>
                </a:cxn>
                <a:cxn ang="0">
                  <a:pos x="580" y="44"/>
                </a:cxn>
                <a:cxn ang="0">
                  <a:pos x="495" y="44"/>
                </a:cxn>
                <a:cxn ang="0">
                  <a:pos x="470" y="49"/>
                </a:cxn>
                <a:cxn ang="0">
                  <a:pos x="474" y="69"/>
                </a:cxn>
                <a:cxn ang="0">
                  <a:pos x="499" y="64"/>
                </a:cxn>
                <a:cxn ang="0">
                  <a:pos x="503" y="59"/>
                </a:cxn>
                <a:cxn ang="0">
                  <a:pos x="501" y="48"/>
                </a:cxn>
                <a:cxn ang="0">
                  <a:pos x="495" y="44"/>
                </a:cxn>
                <a:cxn ang="0">
                  <a:pos x="461" y="0"/>
                </a:cxn>
                <a:cxn ang="0">
                  <a:pos x="470" y="49"/>
                </a:cxn>
                <a:cxn ang="0">
                  <a:pos x="495" y="44"/>
                </a:cxn>
                <a:cxn ang="0">
                  <a:pos x="580" y="44"/>
                </a:cxn>
                <a:cxn ang="0">
                  <a:pos x="590" y="37"/>
                </a:cxn>
                <a:cxn ang="0">
                  <a:pos x="461" y="0"/>
                </a:cxn>
              </a:cxnLst>
              <a:rect l="0" t="0" r="r" b="b"/>
              <a:pathLst>
                <a:path w="590" h="184">
                  <a:moveTo>
                    <a:pt x="107" y="66"/>
                  </a:moveTo>
                  <a:lnTo>
                    <a:pt x="0" y="147"/>
                  </a:lnTo>
                  <a:lnTo>
                    <a:pt x="129" y="184"/>
                  </a:lnTo>
                  <a:lnTo>
                    <a:pt x="121" y="139"/>
                  </a:lnTo>
                  <a:lnTo>
                    <a:pt x="95" y="139"/>
                  </a:lnTo>
                  <a:lnTo>
                    <a:pt x="89" y="136"/>
                  </a:lnTo>
                  <a:lnTo>
                    <a:pt x="87" y="125"/>
                  </a:lnTo>
                  <a:lnTo>
                    <a:pt x="91" y="120"/>
                  </a:lnTo>
                  <a:lnTo>
                    <a:pt x="116" y="115"/>
                  </a:lnTo>
                  <a:lnTo>
                    <a:pt x="107" y="66"/>
                  </a:lnTo>
                  <a:close/>
                  <a:moveTo>
                    <a:pt x="116" y="115"/>
                  </a:moveTo>
                  <a:lnTo>
                    <a:pt x="91" y="120"/>
                  </a:lnTo>
                  <a:lnTo>
                    <a:pt x="87" y="125"/>
                  </a:lnTo>
                  <a:lnTo>
                    <a:pt x="89" y="136"/>
                  </a:lnTo>
                  <a:lnTo>
                    <a:pt x="95" y="139"/>
                  </a:lnTo>
                  <a:lnTo>
                    <a:pt x="120" y="135"/>
                  </a:lnTo>
                  <a:lnTo>
                    <a:pt x="116" y="115"/>
                  </a:lnTo>
                  <a:close/>
                  <a:moveTo>
                    <a:pt x="120" y="135"/>
                  </a:moveTo>
                  <a:lnTo>
                    <a:pt x="95" y="139"/>
                  </a:lnTo>
                  <a:lnTo>
                    <a:pt x="121" y="139"/>
                  </a:lnTo>
                  <a:lnTo>
                    <a:pt x="120" y="135"/>
                  </a:lnTo>
                  <a:close/>
                  <a:moveTo>
                    <a:pt x="470" y="49"/>
                  </a:moveTo>
                  <a:lnTo>
                    <a:pt x="116" y="115"/>
                  </a:lnTo>
                  <a:lnTo>
                    <a:pt x="120" y="135"/>
                  </a:lnTo>
                  <a:lnTo>
                    <a:pt x="474" y="69"/>
                  </a:lnTo>
                  <a:lnTo>
                    <a:pt x="470" y="49"/>
                  </a:lnTo>
                  <a:close/>
                  <a:moveTo>
                    <a:pt x="580" y="44"/>
                  </a:moveTo>
                  <a:lnTo>
                    <a:pt x="495" y="44"/>
                  </a:lnTo>
                  <a:lnTo>
                    <a:pt x="501" y="48"/>
                  </a:lnTo>
                  <a:lnTo>
                    <a:pt x="503" y="59"/>
                  </a:lnTo>
                  <a:lnTo>
                    <a:pt x="499" y="64"/>
                  </a:lnTo>
                  <a:lnTo>
                    <a:pt x="474" y="69"/>
                  </a:lnTo>
                  <a:lnTo>
                    <a:pt x="483" y="118"/>
                  </a:lnTo>
                  <a:lnTo>
                    <a:pt x="580" y="44"/>
                  </a:lnTo>
                  <a:close/>
                  <a:moveTo>
                    <a:pt x="495" y="44"/>
                  </a:moveTo>
                  <a:lnTo>
                    <a:pt x="470" y="49"/>
                  </a:lnTo>
                  <a:lnTo>
                    <a:pt x="474" y="69"/>
                  </a:lnTo>
                  <a:lnTo>
                    <a:pt x="499" y="64"/>
                  </a:lnTo>
                  <a:lnTo>
                    <a:pt x="503" y="59"/>
                  </a:lnTo>
                  <a:lnTo>
                    <a:pt x="501" y="48"/>
                  </a:lnTo>
                  <a:lnTo>
                    <a:pt x="495" y="44"/>
                  </a:lnTo>
                  <a:close/>
                  <a:moveTo>
                    <a:pt x="461" y="0"/>
                  </a:moveTo>
                  <a:lnTo>
                    <a:pt x="470" y="49"/>
                  </a:lnTo>
                  <a:lnTo>
                    <a:pt x="495" y="44"/>
                  </a:lnTo>
                  <a:lnTo>
                    <a:pt x="580" y="44"/>
                  </a:lnTo>
                  <a:lnTo>
                    <a:pt x="590" y="37"/>
                  </a:lnTo>
                  <a:lnTo>
                    <a:pt x="4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34" name="Text Box 6"/>
            <p:cNvSpPr txBox="1">
              <a:spLocks noChangeArrowheads="1"/>
            </p:cNvSpPr>
            <p:nvPr/>
          </p:nvSpPr>
          <p:spPr bwMode="auto">
            <a:xfrm>
              <a:off x="4489" y="1712"/>
              <a:ext cx="315" cy="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   L</a:t>
              </a:r>
              <a:r>
                <a:rPr kumimoji="0" lang="en-US" sz="1100" b="0" i="0" u="none" strike="noStrike" cap="none" normalizeH="0" baseline="-2500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4770537"/>
          </a:xfrm>
          <a:prstGeom prst="rect">
            <a:avLst/>
          </a:prstGeom>
        </p:spPr>
        <p:txBody>
          <a:bodyPr wrap="square">
            <a:spAutoFit/>
          </a:bodyPr>
          <a:lstStyle/>
          <a:p>
            <a:pPr algn="just"/>
            <a:r>
              <a:rPr lang="en-US" sz="1600" dirty="0" smtClean="0">
                <a:solidFill>
                  <a:srgbClr val="0070C0"/>
                </a:solidFill>
              </a:rPr>
              <a:t>Industry Standards Most industrial fasteners are covered by two basic standards: one for materials and properties; the other, for dimensions and tolerances. Specifications for materials and properties are published by the American Society for Testing and Materials (ASTM), although other groups such as the Society of Automotive Engineers (SAE) also publish specifications covering these requirements. Standards for dimensions and tolerances are issued by the American National Standards Institute (ANSI) in cooperation with the American Society of Mechanical Engineers (ASME) and the Industrial Fasteners Institute (IFI). Where applicable, published specifications covering a particular fastener will be referenced in the section of this booklet dealing with that fastener. When referring to standards and specifications, we will use only the well-known initials of the above societies-ANSI, ASME, IFI, ASTM and SAE. Standard fasteners are basic industrial fasteners - square and hex bolts, cap screws, carriage bolts, plow bolts, lag screws, studs, nuts, rivets and others - which have been standardized over the years as to type‘, style, usage, properties, dimensions and tolerances. These include a vast range of sizes and types stocked by distributors and manufacturers for an almost limitless range of applications: the assembly and maintenance of vehicles, appliances, farm equipment, construction equipment, industrial and plant machinery of all kinds, furniture and toys. Wherever there’s a need for holding parts together, holding them apart, holding them up, or holding them down, a standard fastener can usually be found to do the job efficiently and economically. Modern industrial fasteners are manufactured to a variety of standards covering dimensions, tolerances, materials, mechanical properties, testing procedures, etc.</a:t>
            </a:r>
            <a:endParaRPr lang="en-US" sz="1600" dirty="0">
              <a:solidFill>
                <a:srgbClr val="0070C0"/>
              </a:solidFill>
            </a:endParaRPr>
          </a:p>
        </p:txBody>
      </p:sp>
      <p:sp>
        <p:nvSpPr>
          <p:cNvPr id="3" name="Rectangle 2"/>
          <p:cNvSpPr/>
          <p:nvPr/>
        </p:nvSpPr>
        <p:spPr>
          <a:xfrm>
            <a:off x="1828801" y="381000"/>
            <a:ext cx="3886199" cy="769441"/>
          </a:xfrm>
          <a:prstGeom prst="rect">
            <a:avLst/>
          </a:prstGeom>
        </p:spPr>
        <p:txBody>
          <a:bodyPr wrap="square">
            <a:spAutoFit/>
          </a:bodyPr>
          <a:lstStyle/>
          <a:p>
            <a:r>
              <a:rPr lang="en-US" sz="4400" b="1" dirty="0" smtClean="0">
                <a:solidFill>
                  <a:srgbClr val="FF0000"/>
                </a:solidFill>
              </a:rPr>
              <a:t>FASTENER</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chart_page-0001.jpg"/>
          <p:cNvPicPr>
            <a:picLocks noChangeAspect="1"/>
          </p:cNvPicPr>
          <p:nvPr/>
        </p:nvPicPr>
        <p:blipFill>
          <a:blip r:embed="rId2"/>
          <a:stretch>
            <a:fillRect/>
          </a:stretch>
        </p:blipFill>
        <p:spPr>
          <a:xfrm>
            <a:off x="762000" y="0"/>
            <a:ext cx="7543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chart_page-0002.jpg"/>
          <p:cNvPicPr>
            <a:picLocks noChangeAspect="1"/>
          </p:cNvPicPr>
          <p:nvPr/>
        </p:nvPicPr>
        <p:blipFill>
          <a:blip r:embed="rId2"/>
          <a:stretch>
            <a:fillRect/>
          </a:stretch>
        </p:blipFill>
        <p:spPr>
          <a:xfrm>
            <a:off x="381000" y="0"/>
            <a:ext cx="8305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chart_page-0003.jpg"/>
          <p:cNvPicPr>
            <a:picLocks noChangeAspect="1"/>
          </p:cNvPicPr>
          <p:nvPr/>
        </p:nvPicPr>
        <p:blipFill>
          <a:blip r:embed="rId2"/>
          <a:stretch>
            <a:fillRect/>
          </a:stretch>
        </p:blipFill>
        <p:spPr>
          <a:xfrm>
            <a:off x="381000" y="0"/>
            <a:ext cx="84582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304800"/>
            <a:ext cx="6857999" cy="646331"/>
          </a:xfrm>
          <a:prstGeom prst="rect">
            <a:avLst/>
          </a:prstGeom>
        </p:spPr>
        <p:txBody>
          <a:bodyPr wrap="square">
            <a:spAutoFit/>
          </a:bodyPr>
          <a:lstStyle/>
          <a:p>
            <a:r>
              <a:rPr lang="en-US" sz="3600" b="1" dirty="0" smtClean="0">
                <a:solidFill>
                  <a:srgbClr val="FF0000"/>
                </a:solidFill>
              </a:rPr>
              <a:t>POWER </a:t>
            </a:r>
            <a:r>
              <a:rPr lang="en-US" sz="2800" b="1" dirty="0" smtClean="0">
                <a:solidFill>
                  <a:srgbClr val="FF0000"/>
                </a:solidFill>
              </a:rPr>
              <a:t>TRANSMISSION</a:t>
            </a:r>
            <a:r>
              <a:rPr lang="en-US" sz="3600" b="1" dirty="0" smtClean="0">
                <a:solidFill>
                  <a:srgbClr val="FF0000"/>
                </a:solidFill>
              </a:rPr>
              <a:t> DEVICES</a:t>
            </a:r>
            <a:endParaRPr lang="en-US" sz="3600" b="1" dirty="0">
              <a:solidFill>
                <a:srgbClr val="FF0000"/>
              </a:solidFill>
            </a:endParaRPr>
          </a:p>
        </p:txBody>
      </p:sp>
      <p:sp>
        <p:nvSpPr>
          <p:cNvPr id="3" name="Rectangle 2"/>
          <p:cNvSpPr/>
          <p:nvPr/>
        </p:nvSpPr>
        <p:spPr>
          <a:xfrm>
            <a:off x="609600" y="889844"/>
            <a:ext cx="8077200" cy="2862322"/>
          </a:xfrm>
          <a:prstGeom prst="rect">
            <a:avLst/>
          </a:prstGeom>
        </p:spPr>
        <p:txBody>
          <a:bodyPr wrap="square">
            <a:spAutoFit/>
          </a:bodyPr>
          <a:lstStyle/>
          <a:p>
            <a:r>
              <a:rPr lang="en-US" dirty="0" smtClean="0"/>
              <a:t>The power is transmitted from one shaft to the other by means of belts, chains and gears. The belts and ropes are flexible members which are used where distance between the two shafts is large. The chains also have flexibility but they are preferred for intermediate distances. The gears are used when the shafts are very close with each other. This type of drive is also called positive drive because there is no slip. If the distance is slightly larger, chain drive can be used for making it a positive drive. Belts and ropes transmit power due to the friction between the belt or rope and the pulley. There is a possibility of slip and creep and that is why, this drive is not a positive drive. A gear train is a combination of gears which are used for transmitting motion from one shaft to another.</a:t>
            </a:r>
            <a:endParaRPr lang="en-US" dirty="0"/>
          </a:p>
        </p:txBody>
      </p:sp>
      <p:sp>
        <p:nvSpPr>
          <p:cNvPr id="4" name="Rectangle 3"/>
          <p:cNvSpPr/>
          <p:nvPr/>
        </p:nvSpPr>
        <p:spPr>
          <a:xfrm>
            <a:off x="685800" y="3810000"/>
            <a:ext cx="7620000" cy="2585323"/>
          </a:xfrm>
          <a:prstGeom prst="rect">
            <a:avLst/>
          </a:prstGeom>
        </p:spPr>
        <p:txBody>
          <a:bodyPr wrap="square">
            <a:spAutoFit/>
          </a:bodyPr>
          <a:lstStyle/>
          <a:p>
            <a:r>
              <a:rPr lang="en-US" dirty="0" smtClean="0"/>
              <a:t>Objectives After studying this unit, you should be able to</a:t>
            </a:r>
          </a:p>
          <a:p>
            <a:r>
              <a:rPr lang="en-US" dirty="0" smtClean="0"/>
              <a:t>  understand power transmission derives,</a:t>
            </a:r>
          </a:p>
          <a:p>
            <a:r>
              <a:rPr lang="en-US" dirty="0" smtClean="0"/>
              <a:t>  understand law of belting,</a:t>
            </a:r>
          </a:p>
          <a:p>
            <a:r>
              <a:rPr lang="en-US" dirty="0" smtClean="0"/>
              <a:t>  determine power transmitted by belt drive and gear,</a:t>
            </a:r>
          </a:p>
          <a:p>
            <a:r>
              <a:rPr lang="en-US" dirty="0" smtClean="0"/>
              <a:t>  determine dimensions of belt for given power to be transmitted,</a:t>
            </a:r>
          </a:p>
          <a:p>
            <a:r>
              <a:rPr lang="en-US" dirty="0" smtClean="0"/>
              <a:t>  understand kinematics of chain drive,</a:t>
            </a:r>
          </a:p>
          <a:p>
            <a:r>
              <a:rPr lang="en-US" dirty="0" smtClean="0"/>
              <a:t>  determine gear ratio for different type of gear trains,</a:t>
            </a:r>
          </a:p>
          <a:p>
            <a:r>
              <a:rPr lang="en-US" dirty="0" smtClean="0"/>
              <a:t>  classify gears, and</a:t>
            </a:r>
          </a:p>
          <a:p>
            <a:r>
              <a:rPr lang="en-US" dirty="0" smtClean="0"/>
              <a:t>  understand gear terminology.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1" y="228600"/>
            <a:ext cx="4513222" cy="461665"/>
          </a:xfrm>
          <a:prstGeom prst="rect">
            <a:avLst/>
          </a:prstGeom>
        </p:spPr>
        <p:txBody>
          <a:bodyPr wrap="square">
            <a:spAutoFit/>
          </a:bodyPr>
          <a:lstStyle/>
          <a:p>
            <a:r>
              <a:rPr lang="en-US" sz="2400" b="1" dirty="0" smtClean="0">
                <a:solidFill>
                  <a:srgbClr val="FF0000"/>
                </a:solidFill>
              </a:rPr>
              <a:t>POWER TRANSMISSION DEVICES</a:t>
            </a:r>
            <a:endParaRPr lang="en-US" sz="2400" b="1" dirty="0">
              <a:solidFill>
                <a:srgbClr val="FF0000"/>
              </a:solidFill>
            </a:endParaRPr>
          </a:p>
        </p:txBody>
      </p:sp>
      <p:sp>
        <p:nvSpPr>
          <p:cNvPr id="3" name="Rectangle 2"/>
          <p:cNvSpPr/>
          <p:nvPr/>
        </p:nvSpPr>
        <p:spPr>
          <a:xfrm>
            <a:off x="304800" y="838200"/>
            <a:ext cx="8534400" cy="1477328"/>
          </a:xfrm>
          <a:prstGeom prst="rect">
            <a:avLst/>
          </a:prstGeom>
        </p:spPr>
        <p:txBody>
          <a:bodyPr wrap="square">
            <a:spAutoFit/>
          </a:bodyPr>
          <a:lstStyle/>
          <a:p>
            <a:r>
              <a:rPr lang="en-US" dirty="0" smtClean="0"/>
              <a:t>Power transmission devices are very commonly used to transmit power from one shaft to another. Belts, chains and gears are used for this purpose. When the distance between the shafts is large, belts or ropes are used and for intermediate distance chains can be used. For belt drive distance can be maximum but this should not be more than ten </a:t>
            </a:r>
            <a:r>
              <a:rPr lang="en-US" dirty="0" err="1" smtClean="0"/>
              <a:t>metres</a:t>
            </a:r>
            <a:r>
              <a:rPr lang="en-US" dirty="0" smtClean="0"/>
              <a:t> for good results. Gear drive is used for short distances. </a:t>
            </a:r>
            <a:endParaRPr lang="en-US" dirty="0"/>
          </a:p>
        </p:txBody>
      </p:sp>
      <p:sp>
        <p:nvSpPr>
          <p:cNvPr id="4" name="Rectangle 3"/>
          <p:cNvSpPr/>
          <p:nvPr/>
        </p:nvSpPr>
        <p:spPr>
          <a:xfrm>
            <a:off x="381000" y="2362200"/>
            <a:ext cx="8305800" cy="1477328"/>
          </a:xfrm>
          <a:prstGeom prst="rect">
            <a:avLst/>
          </a:prstGeom>
        </p:spPr>
        <p:txBody>
          <a:bodyPr wrap="square">
            <a:spAutoFit/>
          </a:bodyPr>
          <a:lstStyle/>
          <a:p>
            <a:r>
              <a:rPr lang="en-US" dirty="0" smtClean="0"/>
              <a:t>Belts In case of belts, friction between the belt and pulley is used to transmit power. In practice, there is always some amount of slip between belt and pulleys, therefore, exact velocity ratio cannot be obtained. That is why, belt drive is not a positive drive. Therefore, the belt drive is used where exact velocity ratio is not required. The following types of belts shown in Figure 3.1 are most commonly used :</a:t>
            </a:r>
            <a:endParaRPr lang="en-US" dirty="0"/>
          </a:p>
        </p:txBody>
      </p:sp>
      <p:grpSp>
        <p:nvGrpSpPr>
          <p:cNvPr id="5" name="object 9"/>
          <p:cNvGrpSpPr/>
          <p:nvPr/>
        </p:nvGrpSpPr>
        <p:grpSpPr>
          <a:xfrm>
            <a:off x="3733800" y="4648200"/>
            <a:ext cx="1096645" cy="854710"/>
            <a:chOff x="3812857" y="5885179"/>
            <a:chExt cx="1096645" cy="854710"/>
          </a:xfrm>
        </p:grpSpPr>
        <p:sp>
          <p:nvSpPr>
            <p:cNvPr id="6" name="object 10"/>
            <p:cNvSpPr/>
            <p:nvPr/>
          </p:nvSpPr>
          <p:spPr>
            <a:xfrm>
              <a:off x="3815080" y="5892799"/>
              <a:ext cx="1089660" cy="801370"/>
            </a:xfrm>
            <a:custGeom>
              <a:avLst/>
              <a:gdLst/>
              <a:ahLst/>
              <a:cxnLst/>
              <a:rect l="l" t="t" r="r" b="b"/>
              <a:pathLst>
                <a:path w="1089660" h="801370">
                  <a:moveTo>
                    <a:pt x="4445" y="5080"/>
                  </a:moveTo>
                  <a:lnTo>
                    <a:pt x="4445" y="762000"/>
                  </a:lnTo>
                </a:path>
                <a:path w="1089660" h="801370">
                  <a:moveTo>
                    <a:pt x="1089025" y="5080"/>
                  </a:moveTo>
                  <a:lnTo>
                    <a:pt x="1089025" y="762000"/>
                  </a:lnTo>
                </a:path>
                <a:path w="1089660" h="801370">
                  <a:moveTo>
                    <a:pt x="4445" y="764539"/>
                  </a:moveTo>
                  <a:lnTo>
                    <a:pt x="25485" y="755755"/>
                  </a:lnTo>
                  <a:lnTo>
                    <a:pt x="45894" y="748363"/>
                  </a:lnTo>
                  <a:lnTo>
                    <a:pt x="65041" y="743948"/>
                  </a:lnTo>
                  <a:lnTo>
                    <a:pt x="82296" y="744093"/>
                  </a:lnTo>
                  <a:lnTo>
                    <a:pt x="94795" y="753766"/>
                  </a:lnTo>
                  <a:lnTo>
                    <a:pt x="103711" y="770334"/>
                  </a:lnTo>
                  <a:lnTo>
                    <a:pt x="114460" y="785401"/>
                  </a:lnTo>
                  <a:lnTo>
                    <a:pt x="132461" y="790575"/>
                  </a:lnTo>
                  <a:lnTo>
                    <a:pt x="162629" y="778529"/>
                  </a:lnTo>
                  <a:lnTo>
                    <a:pt x="201025" y="755459"/>
                  </a:lnTo>
                  <a:lnTo>
                    <a:pt x="239777" y="733246"/>
                  </a:lnTo>
                  <a:lnTo>
                    <a:pt x="271018" y="723773"/>
                  </a:lnTo>
                  <a:lnTo>
                    <a:pt x="286720" y="736425"/>
                  </a:lnTo>
                  <a:lnTo>
                    <a:pt x="293100" y="762698"/>
                  </a:lnTo>
                  <a:lnTo>
                    <a:pt x="302218" y="788781"/>
                  </a:lnTo>
                  <a:lnTo>
                    <a:pt x="326136" y="800862"/>
                  </a:lnTo>
                  <a:lnTo>
                    <a:pt x="363340" y="793902"/>
                  </a:lnTo>
                  <a:lnTo>
                    <a:pt x="412853" y="776762"/>
                  </a:lnTo>
                  <a:lnTo>
                    <a:pt x="466560" y="755964"/>
                  </a:lnTo>
                  <a:lnTo>
                    <a:pt x="516347" y="738032"/>
                  </a:lnTo>
                  <a:lnTo>
                    <a:pt x="554101" y="729488"/>
                  </a:lnTo>
                  <a:lnTo>
                    <a:pt x="577784" y="736766"/>
                  </a:lnTo>
                  <a:lnTo>
                    <a:pt x="586501" y="755713"/>
                  </a:lnTo>
                  <a:lnTo>
                    <a:pt x="594195" y="775422"/>
                  </a:lnTo>
                  <a:lnTo>
                    <a:pt x="614807" y="784987"/>
                  </a:lnTo>
                  <a:lnTo>
                    <a:pt x="657256" y="778206"/>
                  </a:lnTo>
                  <a:lnTo>
                    <a:pt x="712565" y="761888"/>
                  </a:lnTo>
                  <a:lnTo>
                    <a:pt x="767540" y="745785"/>
                  </a:lnTo>
                  <a:lnTo>
                    <a:pt x="808990" y="739648"/>
                  </a:lnTo>
                  <a:lnTo>
                    <a:pt x="829750" y="750302"/>
                  </a:lnTo>
                  <a:lnTo>
                    <a:pt x="837723" y="771064"/>
                  </a:lnTo>
                  <a:lnTo>
                    <a:pt x="843744" y="791422"/>
                  </a:lnTo>
                  <a:lnTo>
                    <a:pt x="858647" y="800862"/>
                  </a:lnTo>
                  <a:lnTo>
                    <a:pt x="889859" y="792456"/>
                  </a:lnTo>
                  <a:lnTo>
                    <a:pt x="930036" y="773334"/>
                  </a:lnTo>
                  <a:lnTo>
                    <a:pt x="969285" y="753784"/>
                  </a:lnTo>
                  <a:lnTo>
                    <a:pt x="997712" y="744093"/>
                  </a:lnTo>
                  <a:lnTo>
                    <a:pt x="1010362" y="750605"/>
                  </a:lnTo>
                  <a:lnTo>
                    <a:pt x="1013094" y="766095"/>
                  </a:lnTo>
                  <a:lnTo>
                    <a:pt x="1013660" y="782204"/>
                  </a:lnTo>
                  <a:lnTo>
                    <a:pt x="1019810" y="790575"/>
                  </a:lnTo>
                  <a:lnTo>
                    <a:pt x="1034982" y="787463"/>
                  </a:lnTo>
                  <a:lnTo>
                    <a:pt x="1054608" y="777875"/>
                  </a:lnTo>
                  <a:lnTo>
                    <a:pt x="1074138" y="766572"/>
                  </a:lnTo>
                  <a:lnTo>
                    <a:pt x="1089025" y="758316"/>
                  </a:lnTo>
                </a:path>
                <a:path w="1089660" h="801370">
                  <a:moveTo>
                    <a:pt x="0" y="635"/>
                  </a:moveTo>
                  <a:lnTo>
                    <a:pt x="197485" y="635"/>
                  </a:lnTo>
                </a:path>
                <a:path w="1089660" h="801370">
                  <a:moveTo>
                    <a:pt x="895985" y="1270"/>
                  </a:moveTo>
                  <a:lnTo>
                    <a:pt x="1089025" y="1270"/>
                  </a:lnTo>
                </a:path>
                <a:path w="1089660" h="801370">
                  <a:moveTo>
                    <a:pt x="193040" y="635"/>
                  </a:moveTo>
                  <a:lnTo>
                    <a:pt x="400685" y="393064"/>
                  </a:lnTo>
                </a:path>
                <a:path w="1089660" h="801370">
                  <a:moveTo>
                    <a:pt x="906780" y="0"/>
                  </a:moveTo>
                  <a:lnTo>
                    <a:pt x="678180" y="395605"/>
                  </a:lnTo>
                </a:path>
                <a:path w="1089660" h="801370">
                  <a:moveTo>
                    <a:pt x="398145" y="396875"/>
                  </a:moveTo>
                  <a:lnTo>
                    <a:pt x="683260" y="396875"/>
                  </a:lnTo>
                </a:path>
                <a:path w="1089660" h="801370">
                  <a:moveTo>
                    <a:pt x="342900" y="280670"/>
                  </a:moveTo>
                  <a:lnTo>
                    <a:pt x="745490" y="281939"/>
                  </a:lnTo>
                </a:path>
                <a:path w="1089660" h="801370">
                  <a:moveTo>
                    <a:pt x="225425" y="65405"/>
                  </a:moveTo>
                  <a:lnTo>
                    <a:pt x="864235" y="65405"/>
                  </a:lnTo>
                </a:path>
                <a:path w="1089660" h="801370">
                  <a:moveTo>
                    <a:pt x="47625" y="0"/>
                  </a:moveTo>
                  <a:lnTo>
                    <a:pt x="6350" y="51435"/>
                  </a:lnTo>
                </a:path>
                <a:path w="1089660" h="801370">
                  <a:moveTo>
                    <a:pt x="206375" y="34925"/>
                  </a:moveTo>
                  <a:lnTo>
                    <a:pt x="2540" y="280035"/>
                  </a:lnTo>
                </a:path>
                <a:path w="1089660" h="801370">
                  <a:moveTo>
                    <a:pt x="292100" y="66039"/>
                  </a:moveTo>
                  <a:lnTo>
                    <a:pt x="3175" y="413385"/>
                  </a:lnTo>
                </a:path>
                <a:path w="1089660" h="801370">
                  <a:moveTo>
                    <a:pt x="151765" y="635"/>
                  </a:moveTo>
                  <a:lnTo>
                    <a:pt x="3810" y="178435"/>
                  </a:lnTo>
                </a:path>
                <a:path w="1089660" h="801370">
                  <a:moveTo>
                    <a:pt x="309880" y="165100"/>
                  </a:moveTo>
                  <a:lnTo>
                    <a:pt x="5080" y="530860"/>
                  </a:lnTo>
                </a:path>
                <a:path w="1089660" h="801370">
                  <a:moveTo>
                    <a:pt x="487045" y="64135"/>
                  </a:moveTo>
                  <a:lnTo>
                    <a:pt x="5715" y="639445"/>
                  </a:lnTo>
                </a:path>
                <a:path w="1089660" h="801370">
                  <a:moveTo>
                    <a:pt x="360045" y="318135"/>
                  </a:moveTo>
                  <a:lnTo>
                    <a:pt x="8255" y="739139"/>
                  </a:lnTo>
                </a:path>
                <a:path w="1089660" h="801370">
                  <a:moveTo>
                    <a:pt x="396875" y="386080"/>
                  </a:moveTo>
                  <a:lnTo>
                    <a:pt x="95885" y="747395"/>
                  </a:lnTo>
                </a:path>
                <a:path w="1089660" h="801370">
                  <a:moveTo>
                    <a:pt x="764540" y="66039"/>
                  </a:moveTo>
                  <a:lnTo>
                    <a:pt x="584200" y="281939"/>
                  </a:lnTo>
                </a:path>
                <a:path w="1089660" h="801370">
                  <a:moveTo>
                    <a:pt x="579120" y="398145"/>
                  </a:moveTo>
                  <a:lnTo>
                    <a:pt x="287020" y="747395"/>
                  </a:lnTo>
                </a:path>
                <a:path w="1089660" h="801370">
                  <a:moveTo>
                    <a:pt x="1003300" y="8255"/>
                  </a:moveTo>
                  <a:lnTo>
                    <a:pt x="346075" y="796925"/>
                  </a:lnTo>
                </a:path>
                <a:path w="1089660" h="801370">
                  <a:moveTo>
                    <a:pt x="1083310" y="26670"/>
                  </a:moveTo>
                  <a:lnTo>
                    <a:pt x="489585" y="739139"/>
                  </a:lnTo>
                </a:path>
                <a:path w="1089660" h="801370">
                  <a:moveTo>
                    <a:pt x="1085850" y="137795"/>
                  </a:moveTo>
                  <a:lnTo>
                    <a:pt x="581025" y="742950"/>
                  </a:lnTo>
                </a:path>
                <a:path w="1089660" h="801370">
                  <a:moveTo>
                    <a:pt x="1089660" y="253364"/>
                  </a:moveTo>
                  <a:lnTo>
                    <a:pt x="657860" y="770255"/>
                  </a:lnTo>
                </a:path>
                <a:path w="1089660" h="801370">
                  <a:moveTo>
                    <a:pt x="1089025" y="363855"/>
                  </a:moveTo>
                  <a:lnTo>
                    <a:pt x="768350" y="747395"/>
                  </a:lnTo>
                </a:path>
                <a:path w="1089660" h="801370">
                  <a:moveTo>
                    <a:pt x="1087120" y="467360"/>
                  </a:moveTo>
                  <a:lnTo>
                    <a:pt x="840740" y="763905"/>
                  </a:lnTo>
                </a:path>
                <a:path w="1089660" h="801370">
                  <a:moveTo>
                    <a:pt x="1087755" y="574675"/>
                  </a:moveTo>
                  <a:lnTo>
                    <a:pt x="927100" y="768350"/>
                  </a:lnTo>
                </a:path>
                <a:path w="1089660" h="801370">
                  <a:moveTo>
                    <a:pt x="1089025" y="681989"/>
                  </a:moveTo>
                  <a:lnTo>
                    <a:pt x="1017905" y="767080"/>
                  </a:lnTo>
                </a:path>
                <a:path w="1089660" h="801370">
                  <a:moveTo>
                    <a:pt x="391795" y="67945"/>
                  </a:moveTo>
                  <a:lnTo>
                    <a:pt x="302895" y="174625"/>
                  </a:lnTo>
                </a:path>
                <a:path w="1089660" h="801370">
                  <a:moveTo>
                    <a:pt x="579120" y="64135"/>
                  </a:moveTo>
                  <a:lnTo>
                    <a:pt x="396875" y="281939"/>
                  </a:lnTo>
                </a:path>
                <a:path w="1089660" h="801370">
                  <a:moveTo>
                    <a:pt x="664210" y="66039"/>
                  </a:moveTo>
                  <a:lnTo>
                    <a:pt x="485140" y="280670"/>
                  </a:lnTo>
                </a:path>
                <a:path w="1089660" h="801370">
                  <a:moveTo>
                    <a:pt x="488950" y="394335"/>
                  </a:moveTo>
                  <a:lnTo>
                    <a:pt x="177800" y="767080"/>
                  </a:lnTo>
                </a:path>
                <a:path w="1089660" h="801370">
                  <a:moveTo>
                    <a:pt x="852805" y="70485"/>
                  </a:moveTo>
                  <a:lnTo>
                    <a:pt x="681355" y="275589"/>
                  </a:lnTo>
                </a:path>
                <a:path w="1089660" h="801370">
                  <a:moveTo>
                    <a:pt x="294640" y="69214"/>
                  </a:moveTo>
                  <a:lnTo>
                    <a:pt x="427990" y="282575"/>
                  </a:lnTo>
                </a:path>
                <a:path w="1089660" h="801370">
                  <a:moveTo>
                    <a:pt x="399415" y="69214"/>
                  </a:moveTo>
                  <a:lnTo>
                    <a:pt x="534035" y="284480"/>
                  </a:lnTo>
                </a:path>
                <a:path w="1089660" h="801370">
                  <a:moveTo>
                    <a:pt x="493395" y="69214"/>
                  </a:moveTo>
                  <a:lnTo>
                    <a:pt x="625475" y="281939"/>
                  </a:lnTo>
                </a:path>
                <a:path w="1089660" h="801370">
                  <a:moveTo>
                    <a:pt x="575945" y="69214"/>
                  </a:moveTo>
                  <a:lnTo>
                    <a:pt x="708660" y="281939"/>
                  </a:lnTo>
                </a:path>
                <a:path w="1089660" h="801370">
                  <a:moveTo>
                    <a:pt x="664210" y="69214"/>
                  </a:moveTo>
                  <a:lnTo>
                    <a:pt x="765175" y="231775"/>
                  </a:lnTo>
                </a:path>
                <a:path w="1089660" h="801370">
                  <a:moveTo>
                    <a:pt x="768985" y="69214"/>
                  </a:moveTo>
                  <a:lnTo>
                    <a:pt x="818515" y="149225"/>
                  </a:lnTo>
                </a:path>
              </a:pathLst>
            </a:custGeom>
            <a:ln w="9525">
              <a:solidFill>
                <a:srgbClr val="000000"/>
              </a:solidFill>
            </a:ln>
          </p:spPr>
          <p:txBody>
            <a:bodyPr wrap="square" lIns="0" tIns="0" rIns="0" bIns="0" rtlCol="0"/>
            <a:lstStyle/>
            <a:p>
              <a:endParaRPr/>
            </a:p>
          </p:txBody>
        </p:sp>
        <p:sp>
          <p:nvSpPr>
            <p:cNvPr id="7" name="object 11"/>
            <p:cNvSpPr/>
            <p:nvPr/>
          </p:nvSpPr>
          <p:spPr>
            <a:xfrm>
              <a:off x="4370705" y="5885179"/>
              <a:ext cx="0" cy="854710"/>
            </a:xfrm>
            <a:custGeom>
              <a:avLst/>
              <a:gdLst/>
              <a:ahLst/>
              <a:cxnLst/>
              <a:rect l="l" t="t" r="r" b="b"/>
              <a:pathLst>
                <a:path h="854709">
                  <a:moveTo>
                    <a:pt x="0" y="0"/>
                  </a:moveTo>
                  <a:lnTo>
                    <a:pt x="0" y="854709"/>
                  </a:lnTo>
                </a:path>
              </a:pathLst>
            </a:custGeom>
            <a:ln w="9525">
              <a:solidFill>
                <a:srgbClr val="000000"/>
              </a:solidFill>
              <a:prstDash val="sysDashDot"/>
            </a:ln>
          </p:spPr>
          <p:txBody>
            <a:bodyPr wrap="square" lIns="0" tIns="0" rIns="0" bIns="0" rtlCol="0"/>
            <a:lstStyle/>
            <a:p>
              <a:endParaRPr/>
            </a:p>
          </p:txBody>
        </p:sp>
        <p:sp>
          <p:nvSpPr>
            <p:cNvPr id="8" name="object 12"/>
            <p:cNvSpPr/>
            <p:nvPr/>
          </p:nvSpPr>
          <p:spPr>
            <a:xfrm>
              <a:off x="4047490" y="5956934"/>
              <a:ext cx="626745" cy="219710"/>
            </a:xfrm>
            <a:custGeom>
              <a:avLst/>
              <a:gdLst/>
              <a:ahLst/>
              <a:cxnLst/>
              <a:rect l="l" t="t" r="r" b="b"/>
              <a:pathLst>
                <a:path w="626745" h="219710">
                  <a:moveTo>
                    <a:pt x="0" y="0"/>
                  </a:moveTo>
                  <a:lnTo>
                    <a:pt x="117475" y="217804"/>
                  </a:lnTo>
                </a:path>
                <a:path w="626745" h="219710">
                  <a:moveTo>
                    <a:pt x="626745" y="5079"/>
                  </a:moveTo>
                  <a:lnTo>
                    <a:pt x="503555" y="219710"/>
                  </a:lnTo>
                </a:path>
              </a:pathLst>
            </a:custGeom>
            <a:ln w="9525">
              <a:solidFill>
                <a:srgbClr val="000000"/>
              </a:solidFill>
            </a:ln>
          </p:spPr>
          <p:txBody>
            <a:bodyPr wrap="square" lIns="0" tIns="0" rIns="0" bIns="0" rtlCol="0"/>
            <a:lstStyle/>
            <a:p>
              <a:endParaRPr/>
            </a:p>
          </p:txBody>
        </p:sp>
      </p:grpSp>
      <p:grpSp>
        <p:nvGrpSpPr>
          <p:cNvPr id="9" name="object 13"/>
          <p:cNvGrpSpPr/>
          <p:nvPr/>
        </p:nvGrpSpPr>
        <p:grpSpPr>
          <a:xfrm>
            <a:off x="2146300" y="4431457"/>
            <a:ext cx="919480" cy="1050290"/>
            <a:chOff x="2225357" y="5668436"/>
            <a:chExt cx="919480" cy="1050290"/>
          </a:xfrm>
        </p:grpSpPr>
        <p:sp>
          <p:nvSpPr>
            <p:cNvPr id="10" name="object 14"/>
            <p:cNvSpPr/>
            <p:nvPr/>
          </p:nvSpPr>
          <p:spPr>
            <a:xfrm>
              <a:off x="2230120" y="5686424"/>
              <a:ext cx="909955" cy="1027430"/>
            </a:xfrm>
            <a:custGeom>
              <a:avLst/>
              <a:gdLst/>
              <a:ahLst/>
              <a:cxnLst/>
              <a:rect l="l" t="t" r="r" b="b"/>
              <a:pathLst>
                <a:path w="909955" h="1027429">
                  <a:moveTo>
                    <a:pt x="4444" y="148589"/>
                  </a:moveTo>
                  <a:lnTo>
                    <a:pt x="4444" y="998855"/>
                  </a:lnTo>
                </a:path>
                <a:path w="909955" h="1027429">
                  <a:moveTo>
                    <a:pt x="904875" y="148589"/>
                  </a:moveTo>
                  <a:lnTo>
                    <a:pt x="904875" y="998855"/>
                  </a:lnTo>
                </a:path>
                <a:path w="909955" h="1027429">
                  <a:moveTo>
                    <a:pt x="0" y="144907"/>
                  </a:moveTo>
                  <a:lnTo>
                    <a:pt x="59870" y="129628"/>
                  </a:lnTo>
                  <a:lnTo>
                    <a:pt x="102432" y="122625"/>
                  </a:lnTo>
                  <a:lnTo>
                    <a:pt x="151137" y="116356"/>
                  </a:lnTo>
                  <a:lnTo>
                    <a:pt x="204279" y="111053"/>
                  </a:lnTo>
                  <a:lnTo>
                    <a:pt x="260152" y="106948"/>
                  </a:lnTo>
                  <a:lnTo>
                    <a:pt x="317051" y="104272"/>
                  </a:lnTo>
                  <a:lnTo>
                    <a:pt x="373269" y="103259"/>
                  </a:lnTo>
                  <a:lnTo>
                    <a:pt x="427100" y="104139"/>
                  </a:lnTo>
                  <a:lnTo>
                    <a:pt x="476958" y="106359"/>
                  </a:lnTo>
                  <a:lnTo>
                    <a:pt x="531535" y="109767"/>
                  </a:lnTo>
                  <a:lnTo>
                    <a:pt x="588932" y="114172"/>
                  </a:lnTo>
                  <a:lnTo>
                    <a:pt x="647247" y="119382"/>
                  </a:lnTo>
                  <a:lnTo>
                    <a:pt x="704580" y="125206"/>
                  </a:lnTo>
                  <a:lnTo>
                    <a:pt x="759028" y="131453"/>
                  </a:lnTo>
                  <a:lnTo>
                    <a:pt x="808690" y="137931"/>
                  </a:lnTo>
                  <a:lnTo>
                    <a:pt x="851667" y="144450"/>
                  </a:lnTo>
                  <a:lnTo>
                    <a:pt x="886055" y="150818"/>
                  </a:lnTo>
                  <a:lnTo>
                    <a:pt x="909955" y="156845"/>
                  </a:lnTo>
                </a:path>
                <a:path w="909955" h="1027429">
                  <a:moveTo>
                    <a:pt x="4444" y="999363"/>
                  </a:moveTo>
                  <a:lnTo>
                    <a:pt x="21810" y="992510"/>
                  </a:lnTo>
                  <a:lnTo>
                    <a:pt x="38687" y="986837"/>
                  </a:lnTo>
                  <a:lnTo>
                    <a:pt x="54540" y="983521"/>
                  </a:lnTo>
                  <a:lnTo>
                    <a:pt x="68834" y="983741"/>
                  </a:lnTo>
                  <a:lnTo>
                    <a:pt x="79218" y="990973"/>
                  </a:lnTo>
                  <a:lnTo>
                    <a:pt x="86661" y="1003585"/>
                  </a:lnTo>
                  <a:lnTo>
                    <a:pt x="95605" y="1015103"/>
                  </a:lnTo>
                  <a:lnTo>
                    <a:pt x="110490" y="1019048"/>
                  </a:lnTo>
                  <a:lnTo>
                    <a:pt x="135479" y="1009876"/>
                  </a:lnTo>
                  <a:lnTo>
                    <a:pt x="167338" y="992251"/>
                  </a:lnTo>
                  <a:lnTo>
                    <a:pt x="199411" y="975292"/>
                  </a:lnTo>
                  <a:lnTo>
                    <a:pt x="225044" y="968121"/>
                  </a:lnTo>
                  <a:lnTo>
                    <a:pt x="238121" y="977665"/>
                  </a:lnTo>
                  <a:lnTo>
                    <a:pt x="243458" y="997712"/>
                  </a:lnTo>
                  <a:lnTo>
                    <a:pt x="251082" y="1017662"/>
                  </a:lnTo>
                  <a:lnTo>
                    <a:pt x="271018" y="1026922"/>
                  </a:lnTo>
                  <a:lnTo>
                    <a:pt x="311471" y="1018889"/>
                  </a:lnTo>
                  <a:lnTo>
                    <a:pt x="365188" y="1000569"/>
                  </a:lnTo>
                  <a:lnTo>
                    <a:pt x="419000" y="981773"/>
                  </a:lnTo>
                  <a:lnTo>
                    <a:pt x="459740" y="972312"/>
                  </a:lnTo>
                  <a:lnTo>
                    <a:pt x="479510" y="977979"/>
                  </a:lnTo>
                  <a:lnTo>
                    <a:pt x="486743" y="992505"/>
                  </a:lnTo>
                  <a:lnTo>
                    <a:pt x="493047" y="1007602"/>
                  </a:lnTo>
                  <a:lnTo>
                    <a:pt x="510031" y="1014984"/>
                  </a:lnTo>
                  <a:lnTo>
                    <a:pt x="545214" y="1009669"/>
                  </a:lnTo>
                  <a:lnTo>
                    <a:pt x="591089" y="997140"/>
                  </a:lnTo>
                  <a:lnTo>
                    <a:pt x="636726" y="984801"/>
                  </a:lnTo>
                  <a:lnTo>
                    <a:pt x="671194" y="980059"/>
                  </a:lnTo>
                  <a:lnTo>
                    <a:pt x="688250" y="988220"/>
                  </a:lnTo>
                  <a:lnTo>
                    <a:pt x="694769" y="1004109"/>
                  </a:lnTo>
                  <a:lnTo>
                    <a:pt x="699787" y="1019688"/>
                  </a:lnTo>
                  <a:lnTo>
                    <a:pt x="712343" y="1026922"/>
                  </a:lnTo>
                  <a:lnTo>
                    <a:pt x="738056" y="1020532"/>
                  </a:lnTo>
                  <a:lnTo>
                    <a:pt x="771270" y="1005903"/>
                  </a:lnTo>
                  <a:lnTo>
                    <a:pt x="803818" y="990988"/>
                  </a:lnTo>
                  <a:lnTo>
                    <a:pt x="827532" y="983741"/>
                  </a:lnTo>
                  <a:lnTo>
                    <a:pt x="837999" y="988401"/>
                  </a:lnTo>
                  <a:lnTo>
                    <a:pt x="840406" y="999870"/>
                  </a:lnTo>
                  <a:lnTo>
                    <a:pt x="840980" y="1012102"/>
                  </a:lnTo>
                  <a:lnTo>
                    <a:pt x="845947" y="1019048"/>
                  </a:lnTo>
                  <a:lnTo>
                    <a:pt x="856684" y="1019270"/>
                  </a:lnTo>
                  <a:lnTo>
                    <a:pt x="870029" y="1015968"/>
                  </a:lnTo>
                  <a:lnTo>
                    <a:pt x="885112" y="1010332"/>
                  </a:lnTo>
                  <a:lnTo>
                    <a:pt x="901065" y="1003553"/>
                  </a:lnTo>
                </a:path>
                <a:path w="909955" h="1027429">
                  <a:moveTo>
                    <a:pt x="579119" y="301625"/>
                  </a:moveTo>
                  <a:lnTo>
                    <a:pt x="901065" y="301625"/>
                  </a:lnTo>
                </a:path>
                <a:path w="909955" h="1027429">
                  <a:moveTo>
                    <a:pt x="584835" y="297814"/>
                  </a:moveTo>
                  <a:lnTo>
                    <a:pt x="584835" y="998855"/>
                  </a:lnTo>
                </a:path>
                <a:path w="909955" h="1027429">
                  <a:moveTo>
                    <a:pt x="324485" y="301625"/>
                  </a:moveTo>
                  <a:lnTo>
                    <a:pt x="2540" y="301625"/>
                  </a:lnTo>
                </a:path>
                <a:path w="909955" h="1027429">
                  <a:moveTo>
                    <a:pt x="328294" y="297814"/>
                  </a:moveTo>
                  <a:lnTo>
                    <a:pt x="328294" y="1014730"/>
                  </a:lnTo>
                </a:path>
                <a:path w="909955" h="1027429">
                  <a:moveTo>
                    <a:pt x="208280" y="0"/>
                  </a:moveTo>
                  <a:lnTo>
                    <a:pt x="135255" y="80010"/>
                  </a:lnTo>
                </a:path>
                <a:path w="909955" h="1027429">
                  <a:moveTo>
                    <a:pt x="197485" y="116839"/>
                  </a:moveTo>
                  <a:lnTo>
                    <a:pt x="31750" y="298450"/>
                  </a:lnTo>
                </a:path>
                <a:path w="909955" h="1027429">
                  <a:moveTo>
                    <a:pt x="298450" y="104139"/>
                  </a:moveTo>
                  <a:lnTo>
                    <a:pt x="125094" y="294639"/>
                  </a:lnTo>
                </a:path>
                <a:path w="909955" h="1027429">
                  <a:moveTo>
                    <a:pt x="399415" y="104139"/>
                  </a:moveTo>
                  <a:lnTo>
                    <a:pt x="222885" y="298450"/>
                  </a:lnTo>
                </a:path>
                <a:path w="909955" h="1027429">
                  <a:moveTo>
                    <a:pt x="491490" y="108585"/>
                  </a:moveTo>
                  <a:lnTo>
                    <a:pt x="320675" y="296545"/>
                  </a:lnTo>
                </a:path>
                <a:path w="909955" h="1027429">
                  <a:moveTo>
                    <a:pt x="583565" y="114935"/>
                  </a:moveTo>
                  <a:lnTo>
                    <a:pt x="330835" y="392430"/>
                  </a:lnTo>
                </a:path>
                <a:path w="909955" h="1027429">
                  <a:moveTo>
                    <a:pt x="668655" y="120014"/>
                  </a:moveTo>
                  <a:lnTo>
                    <a:pt x="330200" y="490855"/>
                  </a:lnTo>
                </a:path>
                <a:path w="909955" h="1027429">
                  <a:moveTo>
                    <a:pt x="760730" y="132714"/>
                  </a:moveTo>
                  <a:lnTo>
                    <a:pt x="609600" y="298450"/>
                  </a:lnTo>
                </a:path>
                <a:path w="909955" h="1027429">
                  <a:moveTo>
                    <a:pt x="581660" y="420370"/>
                  </a:moveTo>
                  <a:lnTo>
                    <a:pt x="324485" y="702310"/>
                  </a:lnTo>
                </a:path>
                <a:path w="909955" h="1027429">
                  <a:moveTo>
                    <a:pt x="574040" y="551180"/>
                  </a:moveTo>
                  <a:lnTo>
                    <a:pt x="325119" y="824230"/>
                  </a:lnTo>
                </a:path>
                <a:path w="909955" h="1027429">
                  <a:moveTo>
                    <a:pt x="584200" y="325755"/>
                  </a:moveTo>
                  <a:lnTo>
                    <a:pt x="327660" y="607695"/>
                  </a:lnTo>
                </a:path>
                <a:path w="909955" h="1027429">
                  <a:moveTo>
                    <a:pt x="836294" y="142239"/>
                  </a:moveTo>
                  <a:lnTo>
                    <a:pt x="692150" y="300355"/>
                  </a:lnTo>
                </a:path>
                <a:path w="909955" h="1027429">
                  <a:moveTo>
                    <a:pt x="908050" y="187325"/>
                  </a:moveTo>
                  <a:lnTo>
                    <a:pt x="803275" y="299085"/>
                  </a:lnTo>
                </a:path>
                <a:path w="909955" h="1027429">
                  <a:moveTo>
                    <a:pt x="574040" y="660400"/>
                  </a:moveTo>
                  <a:lnTo>
                    <a:pt x="325119" y="934085"/>
                  </a:lnTo>
                </a:path>
                <a:path w="909955" h="1027429">
                  <a:moveTo>
                    <a:pt x="574040" y="762000"/>
                  </a:moveTo>
                  <a:lnTo>
                    <a:pt x="362585" y="993775"/>
                  </a:lnTo>
                </a:path>
                <a:path w="909955" h="1027429">
                  <a:moveTo>
                    <a:pt x="574040" y="855345"/>
                  </a:moveTo>
                  <a:lnTo>
                    <a:pt x="467994" y="972185"/>
                  </a:lnTo>
                </a:path>
                <a:path w="909955" h="1027429">
                  <a:moveTo>
                    <a:pt x="579119" y="940435"/>
                  </a:moveTo>
                  <a:lnTo>
                    <a:pt x="516255" y="1009014"/>
                  </a:lnTo>
                </a:path>
              </a:pathLst>
            </a:custGeom>
            <a:ln w="9525">
              <a:solidFill>
                <a:srgbClr val="000000"/>
              </a:solidFill>
            </a:ln>
          </p:spPr>
          <p:txBody>
            <a:bodyPr wrap="square" lIns="0" tIns="0" rIns="0" bIns="0" rtlCol="0"/>
            <a:lstStyle/>
            <a:p>
              <a:endParaRPr/>
            </a:p>
          </p:txBody>
        </p:sp>
        <p:sp>
          <p:nvSpPr>
            <p:cNvPr id="11" name="object 15"/>
            <p:cNvSpPr/>
            <p:nvPr/>
          </p:nvSpPr>
          <p:spPr>
            <a:xfrm>
              <a:off x="2362835" y="5674786"/>
              <a:ext cx="616585" cy="137795"/>
            </a:xfrm>
            <a:custGeom>
              <a:avLst/>
              <a:gdLst/>
              <a:ahLst/>
              <a:cxnLst/>
              <a:rect l="l" t="t" r="r" b="b"/>
              <a:pathLst>
                <a:path w="616585" h="137795">
                  <a:moveTo>
                    <a:pt x="5079" y="24338"/>
                  </a:moveTo>
                  <a:lnTo>
                    <a:pt x="5079" y="129113"/>
                  </a:lnTo>
                </a:path>
                <a:path w="616585" h="137795">
                  <a:moveTo>
                    <a:pt x="616584" y="31958"/>
                  </a:moveTo>
                  <a:lnTo>
                    <a:pt x="616584" y="137368"/>
                  </a:lnTo>
                </a:path>
                <a:path w="616585" h="137795">
                  <a:moveTo>
                    <a:pt x="0" y="23703"/>
                  </a:moveTo>
                  <a:lnTo>
                    <a:pt x="63669" y="10091"/>
                  </a:lnTo>
                  <a:lnTo>
                    <a:pt x="108013" y="5050"/>
                  </a:lnTo>
                  <a:lnTo>
                    <a:pt x="160019" y="1586"/>
                  </a:lnTo>
                  <a:lnTo>
                    <a:pt x="219180" y="0"/>
                  </a:lnTo>
                  <a:lnTo>
                    <a:pt x="284988" y="589"/>
                  </a:lnTo>
                  <a:lnTo>
                    <a:pt x="343369" y="2392"/>
                  </a:lnTo>
                  <a:lnTo>
                    <a:pt x="399653" y="4838"/>
                  </a:lnTo>
                  <a:lnTo>
                    <a:pt x="452879" y="8060"/>
                  </a:lnTo>
                  <a:lnTo>
                    <a:pt x="502083" y="12189"/>
                  </a:lnTo>
                  <a:lnTo>
                    <a:pt x="546304" y="17355"/>
                  </a:lnTo>
                  <a:lnTo>
                    <a:pt x="584580" y="23689"/>
                  </a:lnTo>
                  <a:lnTo>
                    <a:pt x="615950" y="31323"/>
                  </a:lnTo>
                </a:path>
              </a:pathLst>
            </a:custGeom>
            <a:ln w="12700">
              <a:solidFill>
                <a:srgbClr val="000000"/>
              </a:solidFill>
            </a:ln>
          </p:spPr>
          <p:txBody>
            <a:bodyPr wrap="square" lIns="0" tIns="0" rIns="0" bIns="0" rtlCol="0"/>
            <a:lstStyle/>
            <a:p>
              <a:endParaRPr/>
            </a:p>
          </p:txBody>
        </p:sp>
        <p:sp>
          <p:nvSpPr>
            <p:cNvPr id="12" name="object 16"/>
            <p:cNvSpPr/>
            <p:nvPr/>
          </p:nvSpPr>
          <p:spPr>
            <a:xfrm>
              <a:off x="2362835" y="5674359"/>
              <a:ext cx="528320" cy="128905"/>
            </a:xfrm>
            <a:custGeom>
              <a:avLst/>
              <a:gdLst/>
              <a:ahLst/>
              <a:cxnLst/>
              <a:rect l="l" t="t" r="r" b="b"/>
              <a:pathLst>
                <a:path w="528319" h="128904">
                  <a:moveTo>
                    <a:pt x="0" y="63500"/>
                  </a:moveTo>
                  <a:lnTo>
                    <a:pt x="50800" y="121920"/>
                  </a:lnTo>
                </a:path>
                <a:path w="528319" h="128904">
                  <a:moveTo>
                    <a:pt x="66675" y="9525"/>
                  </a:moveTo>
                  <a:lnTo>
                    <a:pt x="159384" y="116204"/>
                  </a:lnTo>
                </a:path>
                <a:path w="528319" h="128904">
                  <a:moveTo>
                    <a:pt x="170179" y="3810"/>
                  </a:moveTo>
                  <a:lnTo>
                    <a:pt x="264159" y="112395"/>
                  </a:lnTo>
                </a:path>
                <a:path w="528319" h="128904">
                  <a:moveTo>
                    <a:pt x="254000" y="0"/>
                  </a:moveTo>
                  <a:lnTo>
                    <a:pt x="355600" y="116204"/>
                  </a:lnTo>
                </a:path>
                <a:path w="528319" h="128904">
                  <a:moveTo>
                    <a:pt x="341629" y="0"/>
                  </a:moveTo>
                  <a:lnTo>
                    <a:pt x="447039" y="120650"/>
                  </a:lnTo>
                </a:path>
                <a:path w="528319" h="128904">
                  <a:moveTo>
                    <a:pt x="427989" y="13335"/>
                  </a:moveTo>
                  <a:lnTo>
                    <a:pt x="528319" y="128904"/>
                  </a:lnTo>
                </a:path>
              </a:pathLst>
            </a:custGeom>
            <a:ln w="9525">
              <a:solidFill>
                <a:srgbClr val="000000"/>
              </a:solidFill>
            </a:ln>
          </p:spPr>
          <p:txBody>
            <a:bodyPr wrap="square" lIns="0" tIns="0" rIns="0" bIns="0" rtlCol="0"/>
            <a:lstStyle/>
            <a:p>
              <a:endParaRPr/>
            </a:p>
          </p:txBody>
        </p:sp>
        <p:sp>
          <p:nvSpPr>
            <p:cNvPr id="13" name="object 17"/>
            <p:cNvSpPr/>
            <p:nvPr/>
          </p:nvSpPr>
          <p:spPr>
            <a:xfrm>
              <a:off x="2871470" y="5685154"/>
              <a:ext cx="106680" cy="121920"/>
            </a:xfrm>
            <a:custGeom>
              <a:avLst/>
              <a:gdLst/>
              <a:ahLst/>
              <a:cxnLst/>
              <a:rect l="l" t="t" r="r" b="b"/>
              <a:pathLst>
                <a:path w="106680" h="121920">
                  <a:moveTo>
                    <a:pt x="0" y="0"/>
                  </a:moveTo>
                  <a:lnTo>
                    <a:pt x="106680" y="121919"/>
                  </a:lnTo>
                </a:path>
              </a:pathLst>
            </a:custGeom>
            <a:ln w="12700">
              <a:solidFill>
                <a:srgbClr val="000000"/>
              </a:solidFill>
            </a:ln>
          </p:spPr>
          <p:txBody>
            <a:bodyPr wrap="square" lIns="0" tIns="0" rIns="0" bIns="0" rtlCol="0"/>
            <a:lstStyle/>
            <a:p>
              <a:endParaRPr/>
            </a:p>
          </p:txBody>
        </p:sp>
        <p:sp>
          <p:nvSpPr>
            <p:cNvPr id="14" name="object 18"/>
            <p:cNvSpPr/>
            <p:nvPr/>
          </p:nvSpPr>
          <p:spPr>
            <a:xfrm>
              <a:off x="2232660" y="5678804"/>
              <a:ext cx="749300" cy="226695"/>
            </a:xfrm>
            <a:custGeom>
              <a:avLst/>
              <a:gdLst/>
              <a:ahLst/>
              <a:cxnLst/>
              <a:rect l="l" t="t" r="r" b="b"/>
              <a:pathLst>
                <a:path w="749300" h="226695">
                  <a:moveTo>
                    <a:pt x="97154" y="130175"/>
                  </a:moveTo>
                  <a:lnTo>
                    <a:pt x="0" y="226694"/>
                  </a:lnTo>
                </a:path>
                <a:path w="749300" h="226695">
                  <a:moveTo>
                    <a:pt x="303529" y="0"/>
                  </a:moveTo>
                  <a:lnTo>
                    <a:pt x="193675" y="130175"/>
                  </a:lnTo>
                </a:path>
                <a:path w="749300" h="226695">
                  <a:moveTo>
                    <a:pt x="395604" y="0"/>
                  </a:moveTo>
                  <a:lnTo>
                    <a:pt x="285750" y="130175"/>
                  </a:lnTo>
                </a:path>
                <a:path w="749300" h="226695">
                  <a:moveTo>
                    <a:pt x="496569" y="0"/>
                  </a:moveTo>
                  <a:lnTo>
                    <a:pt x="386714" y="130175"/>
                  </a:lnTo>
                </a:path>
                <a:path w="749300" h="226695">
                  <a:moveTo>
                    <a:pt x="588644" y="0"/>
                  </a:moveTo>
                  <a:lnTo>
                    <a:pt x="478789" y="130175"/>
                  </a:lnTo>
                </a:path>
                <a:path w="749300" h="226695">
                  <a:moveTo>
                    <a:pt x="676275" y="10794"/>
                  </a:moveTo>
                  <a:lnTo>
                    <a:pt x="575309" y="130175"/>
                  </a:lnTo>
                </a:path>
                <a:path w="749300" h="226695">
                  <a:moveTo>
                    <a:pt x="744854" y="27939"/>
                  </a:moveTo>
                  <a:lnTo>
                    <a:pt x="648969" y="142239"/>
                  </a:lnTo>
                </a:path>
                <a:path w="749300" h="226695">
                  <a:moveTo>
                    <a:pt x="133350" y="127380"/>
                  </a:moveTo>
                  <a:lnTo>
                    <a:pt x="201840" y="114445"/>
                  </a:lnTo>
                  <a:lnTo>
                    <a:pt x="251587" y="110299"/>
                  </a:lnTo>
                  <a:lnTo>
                    <a:pt x="306794" y="107804"/>
                  </a:lnTo>
                  <a:lnTo>
                    <a:pt x="363807" y="107037"/>
                  </a:lnTo>
                  <a:lnTo>
                    <a:pt x="418972" y="108076"/>
                  </a:lnTo>
                  <a:lnTo>
                    <a:pt x="468335" y="110010"/>
                  </a:lnTo>
                  <a:lnTo>
                    <a:pt x="523471" y="112802"/>
                  </a:lnTo>
                  <a:lnTo>
                    <a:pt x="580482" y="116344"/>
                  </a:lnTo>
                  <a:lnTo>
                    <a:pt x="635469" y="120531"/>
                  </a:lnTo>
                  <a:lnTo>
                    <a:pt x="684534" y="125255"/>
                  </a:lnTo>
                  <a:lnTo>
                    <a:pt x="723777" y="130410"/>
                  </a:lnTo>
                  <a:lnTo>
                    <a:pt x="749300" y="135889"/>
                  </a:lnTo>
                </a:path>
              </a:pathLst>
            </a:custGeom>
            <a:ln w="9525">
              <a:solidFill>
                <a:srgbClr val="000000"/>
              </a:solidFill>
            </a:ln>
          </p:spPr>
          <p:txBody>
            <a:bodyPr wrap="square" lIns="0" tIns="0" rIns="0" bIns="0" rtlCol="0"/>
            <a:lstStyle/>
            <a:p>
              <a:endParaRPr/>
            </a:p>
          </p:txBody>
        </p:sp>
      </p:grpSp>
      <p:grpSp>
        <p:nvGrpSpPr>
          <p:cNvPr id="15" name="object 19"/>
          <p:cNvGrpSpPr/>
          <p:nvPr/>
        </p:nvGrpSpPr>
        <p:grpSpPr>
          <a:xfrm>
            <a:off x="5504180" y="4557078"/>
            <a:ext cx="1096010" cy="900430"/>
            <a:chOff x="5583237" y="5794057"/>
            <a:chExt cx="1096010" cy="900430"/>
          </a:xfrm>
        </p:grpSpPr>
        <p:sp>
          <p:nvSpPr>
            <p:cNvPr id="16" name="object 20"/>
            <p:cNvSpPr/>
            <p:nvPr/>
          </p:nvSpPr>
          <p:spPr>
            <a:xfrm>
              <a:off x="5585459" y="5798820"/>
              <a:ext cx="1089025" cy="890905"/>
            </a:xfrm>
            <a:custGeom>
              <a:avLst/>
              <a:gdLst/>
              <a:ahLst/>
              <a:cxnLst/>
              <a:rect l="l" t="t" r="r" b="b"/>
              <a:pathLst>
                <a:path w="1089025" h="890904">
                  <a:moveTo>
                    <a:pt x="4444" y="94614"/>
                  </a:moveTo>
                  <a:lnTo>
                    <a:pt x="4444" y="851535"/>
                  </a:lnTo>
                </a:path>
                <a:path w="1089025" h="890904">
                  <a:moveTo>
                    <a:pt x="1088389" y="94614"/>
                  </a:moveTo>
                  <a:lnTo>
                    <a:pt x="1088389" y="851535"/>
                  </a:lnTo>
                </a:path>
                <a:path w="1089025" h="890904">
                  <a:moveTo>
                    <a:pt x="4444" y="854075"/>
                  </a:moveTo>
                  <a:lnTo>
                    <a:pt x="25483" y="845290"/>
                  </a:lnTo>
                  <a:lnTo>
                    <a:pt x="45878" y="837898"/>
                  </a:lnTo>
                  <a:lnTo>
                    <a:pt x="64988" y="833483"/>
                  </a:lnTo>
                  <a:lnTo>
                    <a:pt x="82168" y="833627"/>
                  </a:lnTo>
                  <a:lnTo>
                    <a:pt x="94688" y="843301"/>
                  </a:lnTo>
                  <a:lnTo>
                    <a:pt x="103647" y="859869"/>
                  </a:lnTo>
                  <a:lnTo>
                    <a:pt x="114440" y="874936"/>
                  </a:lnTo>
                  <a:lnTo>
                    <a:pt x="132461" y="880110"/>
                  </a:lnTo>
                  <a:lnTo>
                    <a:pt x="162609" y="868064"/>
                  </a:lnTo>
                  <a:lnTo>
                    <a:pt x="200961" y="844994"/>
                  </a:lnTo>
                  <a:lnTo>
                    <a:pt x="239670" y="822781"/>
                  </a:lnTo>
                  <a:lnTo>
                    <a:pt x="270890" y="813307"/>
                  </a:lnTo>
                  <a:lnTo>
                    <a:pt x="286521" y="825960"/>
                  </a:lnTo>
                  <a:lnTo>
                    <a:pt x="292877" y="852233"/>
                  </a:lnTo>
                  <a:lnTo>
                    <a:pt x="302019" y="878316"/>
                  </a:lnTo>
                  <a:lnTo>
                    <a:pt x="326009" y="890396"/>
                  </a:lnTo>
                  <a:lnTo>
                    <a:pt x="363138" y="883437"/>
                  </a:lnTo>
                  <a:lnTo>
                    <a:pt x="412582" y="866297"/>
                  </a:lnTo>
                  <a:lnTo>
                    <a:pt x="466232" y="845499"/>
                  </a:lnTo>
                  <a:lnTo>
                    <a:pt x="515980" y="827567"/>
                  </a:lnTo>
                  <a:lnTo>
                    <a:pt x="553719" y="819023"/>
                  </a:lnTo>
                  <a:lnTo>
                    <a:pt x="577403" y="826301"/>
                  </a:lnTo>
                  <a:lnTo>
                    <a:pt x="586120" y="845248"/>
                  </a:lnTo>
                  <a:lnTo>
                    <a:pt x="593814" y="864957"/>
                  </a:lnTo>
                  <a:lnTo>
                    <a:pt x="614426" y="874521"/>
                  </a:lnTo>
                  <a:lnTo>
                    <a:pt x="656855" y="867741"/>
                  </a:lnTo>
                  <a:lnTo>
                    <a:pt x="712120" y="851423"/>
                  </a:lnTo>
                  <a:lnTo>
                    <a:pt x="767052" y="835320"/>
                  </a:lnTo>
                  <a:lnTo>
                    <a:pt x="808481" y="829182"/>
                  </a:lnTo>
                  <a:lnTo>
                    <a:pt x="829242" y="839837"/>
                  </a:lnTo>
                  <a:lnTo>
                    <a:pt x="837215" y="860599"/>
                  </a:lnTo>
                  <a:lnTo>
                    <a:pt x="843236" y="880957"/>
                  </a:lnTo>
                  <a:lnTo>
                    <a:pt x="858138" y="890396"/>
                  </a:lnTo>
                  <a:lnTo>
                    <a:pt x="889333" y="881991"/>
                  </a:lnTo>
                  <a:lnTo>
                    <a:pt x="929481" y="862869"/>
                  </a:lnTo>
                  <a:lnTo>
                    <a:pt x="968724" y="843319"/>
                  </a:lnTo>
                  <a:lnTo>
                    <a:pt x="997204" y="833627"/>
                  </a:lnTo>
                  <a:lnTo>
                    <a:pt x="1009852" y="840140"/>
                  </a:lnTo>
                  <a:lnTo>
                    <a:pt x="1012570" y="855630"/>
                  </a:lnTo>
                  <a:lnTo>
                    <a:pt x="1013098" y="871739"/>
                  </a:lnTo>
                  <a:lnTo>
                    <a:pt x="1019174" y="880110"/>
                  </a:lnTo>
                  <a:lnTo>
                    <a:pt x="1034401" y="876998"/>
                  </a:lnTo>
                  <a:lnTo>
                    <a:pt x="1054020" y="867410"/>
                  </a:lnTo>
                  <a:lnTo>
                    <a:pt x="1073521" y="856107"/>
                  </a:lnTo>
                  <a:lnTo>
                    <a:pt x="1088389" y="847851"/>
                  </a:lnTo>
                </a:path>
                <a:path w="1089025" h="890904">
                  <a:moveTo>
                    <a:pt x="0" y="90804"/>
                  </a:moveTo>
                  <a:lnTo>
                    <a:pt x="197485" y="90804"/>
                  </a:lnTo>
                </a:path>
                <a:path w="1089025" h="890904">
                  <a:moveTo>
                    <a:pt x="895350" y="91439"/>
                  </a:moveTo>
                  <a:lnTo>
                    <a:pt x="1088389" y="91439"/>
                  </a:lnTo>
                </a:path>
                <a:path w="1089025" h="890904">
                  <a:moveTo>
                    <a:pt x="193039" y="90804"/>
                  </a:moveTo>
                  <a:lnTo>
                    <a:pt x="400685" y="482600"/>
                  </a:lnTo>
                </a:path>
                <a:path w="1089025" h="890904">
                  <a:moveTo>
                    <a:pt x="906779" y="89535"/>
                  </a:moveTo>
                  <a:lnTo>
                    <a:pt x="678179" y="485139"/>
                  </a:lnTo>
                </a:path>
                <a:path w="1089025" h="890904">
                  <a:moveTo>
                    <a:pt x="398144" y="486410"/>
                  </a:moveTo>
                  <a:lnTo>
                    <a:pt x="682625" y="486410"/>
                  </a:lnTo>
                </a:path>
                <a:path w="1089025" h="890904">
                  <a:moveTo>
                    <a:pt x="53339" y="84454"/>
                  </a:moveTo>
                  <a:lnTo>
                    <a:pt x="6350" y="140969"/>
                  </a:lnTo>
                </a:path>
                <a:path w="1089025" h="890904">
                  <a:moveTo>
                    <a:pt x="206375" y="124460"/>
                  </a:moveTo>
                  <a:lnTo>
                    <a:pt x="2539" y="369569"/>
                  </a:lnTo>
                </a:path>
                <a:path w="1089025" h="890904">
                  <a:moveTo>
                    <a:pt x="250825" y="205739"/>
                  </a:moveTo>
                  <a:lnTo>
                    <a:pt x="3175" y="502919"/>
                  </a:lnTo>
                </a:path>
                <a:path w="1089025" h="890904">
                  <a:moveTo>
                    <a:pt x="151764" y="90169"/>
                  </a:moveTo>
                  <a:lnTo>
                    <a:pt x="3810" y="267969"/>
                  </a:lnTo>
                </a:path>
                <a:path w="1089025" h="890904">
                  <a:moveTo>
                    <a:pt x="309879" y="254635"/>
                  </a:moveTo>
                  <a:lnTo>
                    <a:pt x="5079" y="620394"/>
                  </a:lnTo>
                </a:path>
                <a:path w="1089025" h="890904">
                  <a:moveTo>
                    <a:pt x="608329" y="9525"/>
                  </a:moveTo>
                  <a:lnTo>
                    <a:pt x="5714" y="728979"/>
                  </a:lnTo>
                </a:path>
                <a:path w="1089025" h="890904">
                  <a:moveTo>
                    <a:pt x="359410" y="407669"/>
                  </a:moveTo>
                  <a:lnTo>
                    <a:pt x="8254" y="829310"/>
                  </a:lnTo>
                </a:path>
                <a:path w="1089025" h="890904">
                  <a:moveTo>
                    <a:pt x="396875" y="475614"/>
                  </a:moveTo>
                  <a:lnTo>
                    <a:pt x="95250" y="836929"/>
                  </a:lnTo>
                </a:path>
                <a:path w="1089025" h="890904">
                  <a:moveTo>
                    <a:pt x="777239" y="140335"/>
                  </a:moveTo>
                  <a:lnTo>
                    <a:pt x="519429" y="448310"/>
                  </a:lnTo>
                </a:path>
                <a:path w="1089025" h="890904">
                  <a:moveTo>
                    <a:pt x="579119" y="487679"/>
                  </a:moveTo>
                  <a:lnTo>
                    <a:pt x="286385" y="836929"/>
                  </a:lnTo>
                </a:path>
                <a:path w="1089025" h="890904">
                  <a:moveTo>
                    <a:pt x="1005839" y="93979"/>
                  </a:moveTo>
                  <a:lnTo>
                    <a:pt x="346075" y="886460"/>
                  </a:lnTo>
                </a:path>
                <a:path w="1089025" h="890904">
                  <a:moveTo>
                    <a:pt x="1082674" y="116839"/>
                  </a:moveTo>
                  <a:lnTo>
                    <a:pt x="489585" y="829310"/>
                  </a:lnTo>
                </a:path>
                <a:path w="1089025" h="890904">
                  <a:moveTo>
                    <a:pt x="1085214" y="227329"/>
                  </a:moveTo>
                  <a:lnTo>
                    <a:pt x="580389" y="832485"/>
                  </a:lnTo>
                </a:path>
                <a:path w="1089025" h="890904">
                  <a:moveTo>
                    <a:pt x="1089024" y="342900"/>
                  </a:moveTo>
                  <a:lnTo>
                    <a:pt x="657225" y="860425"/>
                  </a:lnTo>
                </a:path>
                <a:path w="1089025" h="890904">
                  <a:moveTo>
                    <a:pt x="1088389" y="453389"/>
                  </a:moveTo>
                  <a:lnTo>
                    <a:pt x="768350" y="836929"/>
                  </a:lnTo>
                </a:path>
                <a:path w="1089025" h="890904">
                  <a:moveTo>
                    <a:pt x="1086485" y="557529"/>
                  </a:moveTo>
                  <a:lnTo>
                    <a:pt x="840104" y="853439"/>
                  </a:lnTo>
                </a:path>
                <a:path w="1089025" h="890904">
                  <a:moveTo>
                    <a:pt x="1087119" y="664844"/>
                  </a:moveTo>
                  <a:lnTo>
                    <a:pt x="926464" y="857885"/>
                  </a:lnTo>
                </a:path>
                <a:path w="1089025" h="890904">
                  <a:moveTo>
                    <a:pt x="1088389" y="771525"/>
                  </a:moveTo>
                  <a:lnTo>
                    <a:pt x="1017269" y="856614"/>
                  </a:lnTo>
                </a:path>
                <a:path w="1089025" h="890904">
                  <a:moveTo>
                    <a:pt x="515619" y="8254"/>
                  </a:moveTo>
                  <a:lnTo>
                    <a:pt x="302260" y="264160"/>
                  </a:lnTo>
                </a:path>
                <a:path w="1089025" h="890904">
                  <a:moveTo>
                    <a:pt x="671829" y="41910"/>
                  </a:moveTo>
                  <a:lnTo>
                    <a:pt x="382904" y="386714"/>
                  </a:lnTo>
                </a:path>
                <a:path w="1089025" h="890904">
                  <a:moveTo>
                    <a:pt x="720725" y="87629"/>
                  </a:moveTo>
                  <a:lnTo>
                    <a:pt x="443864" y="419735"/>
                  </a:lnTo>
                </a:path>
                <a:path w="1089025" h="890904">
                  <a:moveTo>
                    <a:pt x="488950" y="484504"/>
                  </a:moveTo>
                  <a:lnTo>
                    <a:pt x="177800" y="856614"/>
                  </a:lnTo>
                </a:path>
                <a:path w="1089025" h="890904">
                  <a:moveTo>
                    <a:pt x="781050" y="245744"/>
                  </a:moveTo>
                  <a:lnTo>
                    <a:pt x="621029" y="437514"/>
                  </a:lnTo>
                </a:path>
                <a:path w="1089025" h="890904">
                  <a:moveTo>
                    <a:pt x="304164" y="172719"/>
                  </a:moveTo>
                  <a:lnTo>
                    <a:pt x="476885" y="450214"/>
                  </a:lnTo>
                </a:path>
                <a:path w="1089025" h="890904">
                  <a:moveTo>
                    <a:pt x="358139" y="93344"/>
                  </a:moveTo>
                  <a:lnTo>
                    <a:pt x="579119" y="447039"/>
                  </a:lnTo>
                </a:path>
                <a:path w="1089025" h="890904">
                  <a:moveTo>
                    <a:pt x="419100" y="40004"/>
                  </a:moveTo>
                  <a:lnTo>
                    <a:pt x="662304" y="431800"/>
                  </a:lnTo>
                </a:path>
                <a:path w="1089025" h="890904">
                  <a:moveTo>
                    <a:pt x="483235" y="10794"/>
                  </a:moveTo>
                  <a:lnTo>
                    <a:pt x="713104" y="379729"/>
                  </a:lnTo>
                </a:path>
                <a:path w="1089025" h="890904">
                  <a:moveTo>
                    <a:pt x="564514" y="0"/>
                  </a:moveTo>
                  <a:lnTo>
                    <a:pt x="765175" y="321310"/>
                  </a:lnTo>
                </a:path>
                <a:path w="1089025" h="890904">
                  <a:moveTo>
                    <a:pt x="543560" y="2539"/>
                  </a:moveTo>
                  <a:lnTo>
                    <a:pt x="494021" y="7162"/>
                  </a:lnTo>
                  <a:lnTo>
                    <a:pt x="447887" y="20421"/>
                  </a:lnTo>
                  <a:lnTo>
                    <a:pt x="406143" y="41404"/>
                  </a:lnTo>
                  <a:lnTo>
                    <a:pt x="369776" y="69199"/>
                  </a:lnTo>
                  <a:lnTo>
                    <a:pt x="339773" y="102893"/>
                  </a:lnTo>
                  <a:lnTo>
                    <a:pt x="317120" y="141575"/>
                  </a:lnTo>
                  <a:lnTo>
                    <a:pt x="302805" y="184331"/>
                  </a:lnTo>
                  <a:lnTo>
                    <a:pt x="297814" y="230250"/>
                  </a:lnTo>
                  <a:lnTo>
                    <a:pt x="302805" y="276128"/>
                  </a:lnTo>
                  <a:lnTo>
                    <a:pt x="317120" y="318853"/>
                  </a:lnTo>
                  <a:lnTo>
                    <a:pt x="339773" y="357512"/>
                  </a:lnTo>
                  <a:lnTo>
                    <a:pt x="369776" y="391191"/>
                  </a:lnTo>
                  <a:lnTo>
                    <a:pt x="406143" y="418977"/>
                  </a:lnTo>
                  <a:lnTo>
                    <a:pt x="447887" y="439955"/>
                  </a:lnTo>
                  <a:lnTo>
                    <a:pt x="494021" y="453212"/>
                  </a:lnTo>
                  <a:lnTo>
                    <a:pt x="543560" y="457835"/>
                  </a:lnTo>
                  <a:lnTo>
                    <a:pt x="593098" y="453212"/>
                  </a:lnTo>
                  <a:lnTo>
                    <a:pt x="639232" y="439955"/>
                  </a:lnTo>
                  <a:lnTo>
                    <a:pt x="680976" y="418977"/>
                  </a:lnTo>
                  <a:lnTo>
                    <a:pt x="717343" y="391191"/>
                  </a:lnTo>
                  <a:lnTo>
                    <a:pt x="747346" y="357512"/>
                  </a:lnTo>
                  <a:lnTo>
                    <a:pt x="769999" y="318853"/>
                  </a:lnTo>
                  <a:lnTo>
                    <a:pt x="784314" y="276128"/>
                  </a:lnTo>
                  <a:lnTo>
                    <a:pt x="789304" y="230250"/>
                  </a:lnTo>
                  <a:lnTo>
                    <a:pt x="784314" y="184331"/>
                  </a:lnTo>
                  <a:lnTo>
                    <a:pt x="769999" y="141575"/>
                  </a:lnTo>
                  <a:lnTo>
                    <a:pt x="747346" y="102893"/>
                  </a:lnTo>
                  <a:lnTo>
                    <a:pt x="717343" y="69199"/>
                  </a:lnTo>
                  <a:lnTo>
                    <a:pt x="680976" y="41404"/>
                  </a:lnTo>
                  <a:lnTo>
                    <a:pt x="639232" y="20421"/>
                  </a:lnTo>
                  <a:lnTo>
                    <a:pt x="593098" y="7162"/>
                  </a:lnTo>
                  <a:lnTo>
                    <a:pt x="543560" y="2539"/>
                  </a:lnTo>
                  <a:close/>
                </a:path>
                <a:path w="1089025" h="890904">
                  <a:moveTo>
                    <a:pt x="687069" y="53975"/>
                  </a:moveTo>
                  <a:lnTo>
                    <a:pt x="786764" y="212725"/>
                  </a:lnTo>
                </a:path>
                <a:path w="1089025" h="890904">
                  <a:moveTo>
                    <a:pt x="406400" y="46354"/>
                  </a:moveTo>
                  <a:lnTo>
                    <a:pt x="302260" y="170814"/>
                  </a:lnTo>
                </a:path>
                <a:path w="1089025" h="890904">
                  <a:moveTo>
                    <a:pt x="304164" y="266700"/>
                  </a:moveTo>
                  <a:lnTo>
                    <a:pt x="392429" y="407669"/>
                  </a:lnTo>
                </a:path>
              </a:pathLst>
            </a:custGeom>
            <a:ln w="9525">
              <a:solidFill>
                <a:srgbClr val="000000"/>
              </a:solidFill>
            </a:ln>
          </p:spPr>
          <p:txBody>
            <a:bodyPr wrap="square" lIns="0" tIns="0" rIns="0" bIns="0" rtlCol="0"/>
            <a:lstStyle/>
            <a:p>
              <a:endParaRPr/>
            </a:p>
          </p:txBody>
        </p:sp>
        <p:sp>
          <p:nvSpPr>
            <p:cNvPr id="17" name="object 21"/>
            <p:cNvSpPr/>
            <p:nvPr/>
          </p:nvSpPr>
          <p:spPr>
            <a:xfrm>
              <a:off x="6006465" y="5944870"/>
              <a:ext cx="228600" cy="161290"/>
            </a:xfrm>
            <a:custGeom>
              <a:avLst/>
              <a:gdLst/>
              <a:ahLst/>
              <a:cxnLst/>
              <a:rect l="l" t="t" r="r" b="b"/>
              <a:pathLst>
                <a:path w="228600" h="161289">
                  <a:moveTo>
                    <a:pt x="0" y="80644"/>
                  </a:moveTo>
                  <a:lnTo>
                    <a:pt x="228600" y="80644"/>
                  </a:lnTo>
                </a:path>
                <a:path w="228600" h="161289">
                  <a:moveTo>
                    <a:pt x="124460" y="0"/>
                  </a:moveTo>
                  <a:lnTo>
                    <a:pt x="124460" y="161289"/>
                  </a:lnTo>
                </a:path>
              </a:pathLst>
            </a:custGeom>
            <a:ln w="9525">
              <a:solidFill>
                <a:srgbClr val="000000"/>
              </a:solidFill>
              <a:prstDash val="dash"/>
            </a:ln>
          </p:spPr>
          <p:txBody>
            <a:bodyPr wrap="square" lIns="0" tIns="0" rIns="0" bIns="0" rtlCol="0"/>
            <a:lstStyle/>
            <a:p>
              <a:endParaRPr/>
            </a:p>
          </p:txBody>
        </p:sp>
        <p:sp>
          <p:nvSpPr>
            <p:cNvPr id="18" name="object 22"/>
            <p:cNvSpPr/>
            <p:nvPr/>
          </p:nvSpPr>
          <p:spPr>
            <a:xfrm>
              <a:off x="5877559" y="6066790"/>
              <a:ext cx="488950" cy="113664"/>
            </a:xfrm>
            <a:custGeom>
              <a:avLst/>
              <a:gdLst/>
              <a:ahLst/>
              <a:cxnLst/>
              <a:rect l="l" t="t" r="r" b="b"/>
              <a:pathLst>
                <a:path w="488950" h="113664">
                  <a:moveTo>
                    <a:pt x="0" y="0"/>
                  </a:moveTo>
                  <a:lnTo>
                    <a:pt x="59054" y="106680"/>
                  </a:lnTo>
                </a:path>
                <a:path w="488950" h="113664">
                  <a:moveTo>
                    <a:pt x="488950" y="18415"/>
                  </a:moveTo>
                  <a:lnTo>
                    <a:pt x="435610" y="113665"/>
                  </a:lnTo>
                </a:path>
              </a:pathLst>
            </a:custGeom>
            <a:ln w="9525">
              <a:solidFill>
                <a:srgbClr val="000000"/>
              </a:solidFill>
            </a:ln>
          </p:spPr>
          <p:txBody>
            <a:bodyPr wrap="square" lIns="0" tIns="0" rIns="0" bIns="0" rtlCol="0"/>
            <a:lstStyle/>
            <a:p>
              <a:endParaRPr/>
            </a:p>
          </p:txBody>
        </p:sp>
      </p:grpSp>
      <p:sp>
        <p:nvSpPr>
          <p:cNvPr id="19" name="Rectangle 18"/>
          <p:cNvSpPr/>
          <p:nvPr/>
        </p:nvSpPr>
        <p:spPr>
          <a:xfrm>
            <a:off x="228600" y="5562599"/>
            <a:ext cx="8915400" cy="834716"/>
          </a:xfrm>
          <a:prstGeom prst="rect">
            <a:avLst/>
          </a:prstGeom>
        </p:spPr>
        <p:txBody>
          <a:bodyPr wrap="square">
            <a:spAutoFit/>
          </a:bodyPr>
          <a:lstStyle/>
          <a:p>
            <a:pPr marL="292100" marR="83185" indent="-292100">
              <a:lnSpc>
                <a:spcPct val="134400"/>
              </a:lnSpc>
              <a:spcBef>
                <a:spcPts val="100"/>
              </a:spcBef>
              <a:buAutoNum type="alphaLcParenBoth"/>
              <a:tabLst>
                <a:tab pos="292100" algn="l"/>
                <a:tab pos="1928495" algn="l"/>
                <a:tab pos="3367404" algn="l"/>
              </a:tabLst>
            </a:pPr>
            <a:r>
              <a:rPr lang="en-US" b="1" spc="-5" dirty="0" smtClean="0">
                <a:latin typeface="Times New Roman"/>
                <a:cs typeface="Times New Roman"/>
              </a:rPr>
              <a:t>Flat</a:t>
            </a:r>
            <a:r>
              <a:rPr lang="en-US" b="1" spc="5" dirty="0" smtClean="0">
                <a:latin typeface="Times New Roman"/>
                <a:cs typeface="Times New Roman"/>
              </a:rPr>
              <a:t> </a:t>
            </a:r>
            <a:r>
              <a:rPr lang="en-US" b="1" dirty="0" smtClean="0">
                <a:latin typeface="Times New Roman"/>
                <a:cs typeface="Times New Roman"/>
              </a:rPr>
              <a:t>Belt</a:t>
            </a:r>
            <a:r>
              <a:rPr lang="en-US" b="1" spc="10" dirty="0" smtClean="0">
                <a:latin typeface="Times New Roman"/>
                <a:cs typeface="Times New Roman"/>
              </a:rPr>
              <a:t> </a:t>
            </a:r>
            <a:r>
              <a:rPr lang="en-US" b="1" spc="-10" dirty="0" smtClean="0">
                <a:latin typeface="Times New Roman"/>
                <a:cs typeface="Times New Roman"/>
              </a:rPr>
              <a:t>and</a:t>
            </a:r>
            <a:r>
              <a:rPr lang="en-US" b="1" spc="-5" dirty="0" smtClean="0">
                <a:latin typeface="Times New Roman"/>
                <a:cs typeface="Times New Roman"/>
              </a:rPr>
              <a:t> Pulley		(b)</a:t>
            </a:r>
            <a:r>
              <a:rPr lang="en-US" b="1" spc="5" dirty="0" smtClean="0">
                <a:latin typeface="Times New Roman"/>
                <a:cs typeface="Times New Roman"/>
              </a:rPr>
              <a:t> </a:t>
            </a:r>
            <a:r>
              <a:rPr lang="en-US" b="1" spc="-5" dirty="0" smtClean="0">
                <a:latin typeface="Times New Roman"/>
                <a:cs typeface="Times New Roman"/>
              </a:rPr>
              <a:t>V-belt</a:t>
            </a:r>
            <a:r>
              <a:rPr lang="en-US" b="1" spc="5" dirty="0" smtClean="0">
                <a:latin typeface="Times New Roman"/>
                <a:cs typeface="Times New Roman"/>
              </a:rPr>
              <a:t> </a:t>
            </a:r>
            <a:r>
              <a:rPr lang="en-US" b="1" spc="-10" dirty="0" smtClean="0">
                <a:latin typeface="Times New Roman"/>
                <a:cs typeface="Times New Roman"/>
              </a:rPr>
              <a:t>and</a:t>
            </a:r>
            <a:r>
              <a:rPr lang="en-US" b="1" spc="-5" dirty="0" smtClean="0">
                <a:latin typeface="Times New Roman"/>
                <a:cs typeface="Times New Roman"/>
              </a:rPr>
              <a:t> Pulley	(c) Circular </a:t>
            </a:r>
            <a:r>
              <a:rPr lang="en-US" b="1" dirty="0" smtClean="0">
                <a:latin typeface="Times New Roman"/>
                <a:cs typeface="Times New Roman"/>
              </a:rPr>
              <a:t>Belt </a:t>
            </a:r>
            <a:r>
              <a:rPr lang="en-US" b="1" spc="-5" dirty="0" smtClean="0">
                <a:latin typeface="Times New Roman"/>
                <a:cs typeface="Times New Roman"/>
              </a:rPr>
              <a:t>or </a:t>
            </a:r>
            <a:r>
              <a:rPr lang="en-US" b="1" spc="-10" dirty="0" smtClean="0">
                <a:latin typeface="Times New Roman"/>
                <a:cs typeface="Times New Roman"/>
              </a:rPr>
              <a:t>Rope </a:t>
            </a:r>
            <a:r>
              <a:rPr lang="en-US" b="1" spc="-5" dirty="0" smtClean="0">
                <a:latin typeface="Times New Roman"/>
                <a:cs typeface="Times New Roman"/>
              </a:rPr>
              <a:t>Pulley </a:t>
            </a:r>
            <a:r>
              <a:rPr lang="en-US" b="1" spc="-210" dirty="0" smtClean="0">
                <a:latin typeface="Times New Roman"/>
                <a:cs typeface="Times New Roman"/>
              </a:rPr>
              <a:t> </a:t>
            </a:r>
            <a:r>
              <a:rPr lang="en-US" b="1" spc="-5" dirty="0" smtClean="0">
                <a:latin typeface="Times New Roman"/>
                <a:cs typeface="Times New Roman"/>
              </a:rPr>
              <a:t>Figure </a:t>
            </a:r>
            <a:r>
              <a:rPr lang="en-US" b="1" dirty="0" smtClean="0">
                <a:latin typeface="Times New Roman"/>
                <a:cs typeface="Times New Roman"/>
              </a:rPr>
              <a:t>3.1</a:t>
            </a:r>
            <a:r>
              <a:rPr lang="en-US" b="1" spc="5" dirty="0" smtClean="0">
                <a:latin typeface="Times New Roman"/>
                <a:cs typeface="Times New Roman"/>
              </a:rPr>
              <a:t> </a:t>
            </a:r>
            <a:r>
              <a:rPr lang="en-US" b="1" dirty="0" smtClean="0">
                <a:latin typeface="Times New Roman"/>
                <a:cs typeface="Times New Roman"/>
              </a:rPr>
              <a:t>: </a:t>
            </a:r>
            <a:r>
              <a:rPr lang="en-US" b="1" spc="-5" dirty="0" smtClean="0">
                <a:latin typeface="Times New Roman"/>
                <a:cs typeface="Times New Roman"/>
              </a:rPr>
              <a:t>Types</a:t>
            </a:r>
            <a:r>
              <a:rPr lang="en-US" b="1" dirty="0" smtClean="0">
                <a:latin typeface="Times New Roman"/>
                <a:cs typeface="Times New Roman"/>
              </a:rPr>
              <a:t> </a:t>
            </a:r>
            <a:r>
              <a:rPr lang="en-US" b="1" spc="-5" dirty="0" smtClean="0">
                <a:latin typeface="Times New Roman"/>
                <a:cs typeface="Times New Roman"/>
              </a:rPr>
              <a:t>of</a:t>
            </a:r>
            <a:r>
              <a:rPr lang="en-US" b="1" dirty="0" smtClean="0">
                <a:latin typeface="Times New Roman"/>
                <a:cs typeface="Times New Roman"/>
              </a:rPr>
              <a:t> Belt </a:t>
            </a:r>
            <a:r>
              <a:rPr lang="en-US" b="1" spc="-10" dirty="0" smtClean="0">
                <a:latin typeface="Times New Roman"/>
                <a:cs typeface="Times New Roman"/>
              </a:rPr>
              <a:t>and </a:t>
            </a:r>
            <a:r>
              <a:rPr lang="en-US" b="1" spc="-5" dirty="0" smtClean="0">
                <a:latin typeface="Times New Roman"/>
                <a:cs typeface="Times New Roman"/>
              </a:rPr>
              <a:t>Pulley</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5279009"/>
          </a:xfrm>
          <a:prstGeom prst="rect">
            <a:avLst/>
          </a:prstGeom>
        </p:spPr>
        <p:txBody>
          <a:bodyPr wrap="square">
            <a:spAutoFit/>
          </a:bodyPr>
          <a:lstStyle/>
          <a:p>
            <a:pPr marL="12700" marR="5080">
              <a:lnSpc>
                <a:spcPct val="150000"/>
              </a:lnSpc>
              <a:spcBef>
                <a:spcPts val="400"/>
              </a:spcBef>
            </a:pPr>
            <a:r>
              <a:rPr lang="en-US" dirty="0" smtClean="0">
                <a:cs typeface="Times New Roman"/>
              </a:rPr>
              <a:t>The flat</a:t>
            </a:r>
            <a:r>
              <a:rPr lang="en-US" spc="10" dirty="0" smtClean="0">
                <a:cs typeface="Times New Roman"/>
              </a:rPr>
              <a:t> </a:t>
            </a:r>
            <a:r>
              <a:rPr lang="en-US" dirty="0" smtClean="0">
                <a:cs typeface="Times New Roman"/>
              </a:rPr>
              <a:t>belt</a:t>
            </a:r>
            <a:r>
              <a:rPr lang="en-US" spc="5" dirty="0" smtClean="0">
                <a:cs typeface="Times New Roman"/>
              </a:rPr>
              <a:t> </a:t>
            </a:r>
            <a:r>
              <a:rPr lang="en-US" dirty="0" smtClean="0">
                <a:cs typeface="Times New Roman"/>
              </a:rPr>
              <a:t>is</a:t>
            </a:r>
            <a:r>
              <a:rPr lang="en-US" spc="5" dirty="0" smtClean="0">
                <a:cs typeface="Times New Roman"/>
              </a:rPr>
              <a:t> </a:t>
            </a:r>
            <a:r>
              <a:rPr lang="en-US" dirty="0" smtClean="0">
                <a:cs typeface="Times New Roman"/>
              </a:rPr>
              <a:t>rectangular</a:t>
            </a:r>
            <a:r>
              <a:rPr lang="en-US" spc="5" dirty="0" smtClean="0">
                <a:cs typeface="Times New Roman"/>
              </a:rPr>
              <a:t> </a:t>
            </a:r>
            <a:r>
              <a:rPr lang="en-US" dirty="0" smtClean="0">
                <a:cs typeface="Times New Roman"/>
              </a:rPr>
              <a:t>in</a:t>
            </a:r>
            <a:r>
              <a:rPr lang="en-US" spc="5" dirty="0" smtClean="0">
                <a:cs typeface="Times New Roman"/>
              </a:rPr>
              <a:t> </a:t>
            </a:r>
            <a:r>
              <a:rPr lang="en-US" dirty="0" smtClean="0">
                <a:cs typeface="Times New Roman"/>
              </a:rPr>
              <a:t>cross-section</a:t>
            </a:r>
            <a:r>
              <a:rPr lang="en-US" spc="5" dirty="0" smtClean="0">
                <a:cs typeface="Times New Roman"/>
              </a:rPr>
              <a:t> </a:t>
            </a:r>
            <a:r>
              <a:rPr lang="en-US" dirty="0" smtClean="0">
                <a:cs typeface="Times New Roman"/>
              </a:rPr>
              <a:t>as shown</a:t>
            </a:r>
            <a:r>
              <a:rPr lang="en-US" spc="5" dirty="0" smtClean="0">
                <a:cs typeface="Times New Roman"/>
              </a:rPr>
              <a:t> </a:t>
            </a:r>
            <a:r>
              <a:rPr lang="en-US" dirty="0" smtClean="0">
                <a:cs typeface="Times New Roman"/>
              </a:rPr>
              <a:t>in Figure</a:t>
            </a:r>
            <a:r>
              <a:rPr lang="en-US" spc="10" dirty="0" smtClean="0">
                <a:cs typeface="Times New Roman"/>
              </a:rPr>
              <a:t> </a:t>
            </a:r>
            <a:r>
              <a:rPr lang="en-US" dirty="0" smtClean="0">
                <a:cs typeface="Times New Roman"/>
              </a:rPr>
              <a:t>3.1(a).</a:t>
            </a:r>
            <a:r>
              <a:rPr lang="en-US" spc="5" dirty="0" smtClean="0">
                <a:cs typeface="Times New Roman"/>
              </a:rPr>
              <a:t> </a:t>
            </a:r>
            <a:r>
              <a:rPr lang="en-US" dirty="0" smtClean="0">
                <a:cs typeface="Times New Roman"/>
              </a:rPr>
              <a:t>The pulley</a:t>
            </a:r>
            <a:r>
              <a:rPr lang="en-US" spc="-5" dirty="0" smtClean="0">
                <a:cs typeface="Times New Roman"/>
              </a:rPr>
              <a:t> </a:t>
            </a:r>
            <a:r>
              <a:rPr lang="en-US" dirty="0" smtClean="0">
                <a:cs typeface="Times New Roman"/>
              </a:rPr>
              <a:t>for this </a:t>
            </a:r>
            <a:r>
              <a:rPr lang="en-US" spc="-260" dirty="0" smtClean="0">
                <a:cs typeface="Times New Roman"/>
              </a:rPr>
              <a:t> </a:t>
            </a:r>
            <a:r>
              <a:rPr lang="en-US" dirty="0" smtClean="0">
                <a:cs typeface="Times New Roman"/>
              </a:rPr>
              <a:t>belt</a:t>
            </a:r>
            <a:r>
              <a:rPr lang="en-US" spc="5" dirty="0" smtClean="0">
                <a:cs typeface="Times New Roman"/>
              </a:rPr>
              <a:t> </a:t>
            </a:r>
            <a:r>
              <a:rPr lang="en-US" dirty="0" smtClean="0">
                <a:cs typeface="Times New Roman"/>
              </a:rPr>
              <a:t>is </a:t>
            </a:r>
            <a:r>
              <a:rPr lang="en-US" spc="-5" dirty="0" smtClean="0">
                <a:cs typeface="Times New Roman"/>
              </a:rPr>
              <a:t>slightly</a:t>
            </a:r>
            <a:r>
              <a:rPr lang="en-US" spc="-10" dirty="0" smtClean="0">
                <a:cs typeface="Times New Roman"/>
              </a:rPr>
              <a:t> </a:t>
            </a:r>
            <a:r>
              <a:rPr lang="en-US" dirty="0" smtClean="0">
                <a:cs typeface="Times New Roman"/>
              </a:rPr>
              <a:t>crowned to</a:t>
            </a:r>
            <a:r>
              <a:rPr lang="en-US" spc="5" dirty="0" smtClean="0">
                <a:cs typeface="Times New Roman"/>
              </a:rPr>
              <a:t> </a:t>
            </a:r>
            <a:r>
              <a:rPr lang="en-US" dirty="0" smtClean="0">
                <a:cs typeface="Times New Roman"/>
              </a:rPr>
              <a:t>prevent</a:t>
            </a:r>
            <a:r>
              <a:rPr lang="en-US" spc="5" dirty="0" smtClean="0">
                <a:cs typeface="Times New Roman"/>
              </a:rPr>
              <a:t> </a:t>
            </a:r>
            <a:r>
              <a:rPr lang="en-US" dirty="0" smtClean="0">
                <a:cs typeface="Times New Roman"/>
              </a:rPr>
              <a:t>slip of</a:t>
            </a:r>
            <a:r>
              <a:rPr lang="en-US" spc="5" dirty="0" smtClean="0">
                <a:cs typeface="Times New Roman"/>
              </a:rPr>
              <a:t> </a:t>
            </a:r>
            <a:r>
              <a:rPr lang="en-US" dirty="0" smtClean="0">
                <a:cs typeface="Times New Roman"/>
              </a:rPr>
              <a:t>the belt</a:t>
            </a:r>
            <a:r>
              <a:rPr lang="en-US" spc="10" dirty="0" smtClean="0">
                <a:cs typeface="Times New Roman"/>
              </a:rPr>
              <a:t> </a:t>
            </a:r>
            <a:r>
              <a:rPr lang="en-US" dirty="0" smtClean="0">
                <a:cs typeface="Times New Roman"/>
              </a:rPr>
              <a:t>to one</a:t>
            </a:r>
            <a:r>
              <a:rPr lang="en-US" spc="5" dirty="0" smtClean="0">
                <a:cs typeface="Times New Roman"/>
              </a:rPr>
              <a:t> </a:t>
            </a:r>
            <a:r>
              <a:rPr lang="en-US" dirty="0" smtClean="0">
                <a:cs typeface="Times New Roman"/>
              </a:rPr>
              <a:t>side. </a:t>
            </a:r>
            <a:r>
              <a:rPr lang="en-US" spc="-10" dirty="0" smtClean="0">
                <a:cs typeface="Times New Roman"/>
              </a:rPr>
              <a:t>It</a:t>
            </a:r>
            <a:r>
              <a:rPr lang="en-US" spc="5" dirty="0" smtClean="0">
                <a:cs typeface="Times New Roman"/>
              </a:rPr>
              <a:t> </a:t>
            </a:r>
            <a:r>
              <a:rPr lang="en-US" dirty="0" err="1" smtClean="0">
                <a:cs typeface="Times New Roman"/>
              </a:rPr>
              <a:t>utilises</a:t>
            </a:r>
            <a:r>
              <a:rPr lang="en-US" spc="5" dirty="0" smtClean="0">
                <a:cs typeface="Times New Roman"/>
              </a:rPr>
              <a:t> </a:t>
            </a:r>
            <a:r>
              <a:rPr lang="en-US" dirty="0" smtClean="0">
                <a:cs typeface="Times New Roman"/>
              </a:rPr>
              <a:t>the friction </a:t>
            </a:r>
            <a:r>
              <a:rPr lang="en-US" spc="5" dirty="0" smtClean="0">
                <a:cs typeface="Times New Roman"/>
              </a:rPr>
              <a:t> </a:t>
            </a:r>
            <a:r>
              <a:rPr lang="en-US" dirty="0" smtClean="0">
                <a:cs typeface="Times New Roman"/>
              </a:rPr>
              <a:t>between</a:t>
            </a:r>
            <a:r>
              <a:rPr lang="en-US" spc="-5" dirty="0" smtClean="0">
                <a:cs typeface="Times New Roman"/>
              </a:rPr>
              <a:t> </a:t>
            </a:r>
            <a:r>
              <a:rPr lang="en-US" dirty="0" smtClean="0">
                <a:cs typeface="Times New Roman"/>
              </a:rPr>
              <a:t>the flat</a:t>
            </a:r>
            <a:r>
              <a:rPr lang="en-US" spc="5" dirty="0" smtClean="0">
                <a:cs typeface="Times New Roman"/>
              </a:rPr>
              <a:t> </a:t>
            </a:r>
            <a:r>
              <a:rPr lang="en-US" dirty="0" smtClean="0">
                <a:cs typeface="Times New Roman"/>
              </a:rPr>
              <a:t>surface of</a:t>
            </a:r>
            <a:r>
              <a:rPr lang="en-US" spc="5" dirty="0" smtClean="0">
                <a:cs typeface="Times New Roman"/>
              </a:rPr>
              <a:t> </a:t>
            </a:r>
            <a:r>
              <a:rPr lang="en-US" dirty="0" smtClean="0">
                <a:cs typeface="Times New Roman"/>
              </a:rPr>
              <a:t>the belt</a:t>
            </a:r>
            <a:r>
              <a:rPr lang="en-US" spc="5" dirty="0" smtClean="0">
                <a:cs typeface="Times New Roman"/>
              </a:rPr>
              <a:t> </a:t>
            </a:r>
            <a:r>
              <a:rPr lang="en-US" dirty="0" smtClean="0">
                <a:cs typeface="Times New Roman"/>
              </a:rPr>
              <a:t>and pulley.</a:t>
            </a:r>
          </a:p>
          <a:p>
            <a:pPr marL="12700" marR="249554">
              <a:lnSpc>
                <a:spcPct val="150000"/>
              </a:lnSpc>
              <a:spcBef>
                <a:spcPts val="385"/>
              </a:spcBef>
            </a:pPr>
            <a:r>
              <a:rPr lang="en-US" dirty="0" smtClean="0">
                <a:cs typeface="Times New Roman"/>
              </a:rPr>
              <a:t>The V-belt</a:t>
            </a:r>
            <a:r>
              <a:rPr lang="en-US" spc="5" dirty="0" smtClean="0">
                <a:cs typeface="Times New Roman"/>
              </a:rPr>
              <a:t> </a:t>
            </a:r>
            <a:r>
              <a:rPr lang="en-US" dirty="0" smtClean="0">
                <a:cs typeface="Times New Roman"/>
              </a:rPr>
              <a:t>is trapezoidal</a:t>
            </a:r>
            <a:r>
              <a:rPr lang="en-US" spc="10" dirty="0" smtClean="0">
                <a:cs typeface="Times New Roman"/>
              </a:rPr>
              <a:t> </a:t>
            </a:r>
            <a:r>
              <a:rPr lang="en-US" dirty="0" smtClean="0">
                <a:cs typeface="Times New Roman"/>
              </a:rPr>
              <a:t>in section as</a:t>
            </a:r>
            <a:r>
              <a:rPr lang="en-US" spc="5" dirty="0" smtClean="0">
                <a:cs typeface="Times New Roman"/>
              </a:rPr>
              <a:t> </a:t>
            </a:r>
            <a:r>
              <a:rPr lang="en-US" dirty="0" smtClean="0">
                <a:cs typeface="Times New Roman"/>
              </a:rPr>
              <a:t>shown in </a:t>
            </a:r>
            <a:r>
              <a:rPr lang="en-US" spc="-5" dirty="0" smtClean="0">
                <a:cs typeface="Times New Roman"/>
              </a:rPr>
              <a:t>Figure</a:t>
            </a:r>
            <a:r>
              <a:rPr lang="en-US" spc="30" dirty="0" smtClean="0">
                <a:cs typeface="Times New Roman"/>
              </a:rPr>
              <a:t> </a:t>
            </a:r>
            <a:r>
              <a:rPr lang="en-US" dirty="0" smtClean="0">
                <a:cs typeface="Times New Roman"/>
              </a:rPr>
              <a:t>3.1(b). </a:t>
            </a:r>
            <a:r>
              <a:rPr lang="en-US" spc="-10" dirty="0" smtClean="0">
                <a:cs typeface="Times New Roman"/>
              </a:rPr>
              <a:t>It</a:t>
            </a:r>
            <a:r>
              <a:rPr lang="en-US" spc="5" dirty="0" smtClean="0">
                <a:cs typeface="Times New Roman"/>
              </a:rPr>
              <a:t> </a:t>
            </a:r>
            <a:r>
              <a:rPr lang="en-US" dirty="0" smtClean="0">
                <a:cs typeface="Times New Roman"/>
              </a:rPr>
              <a:t>utilizes</a:t>
            </a:r>
            <a:r>
              <a:rPr lang="en-US" spc="10" dirty="0" smtClean="0">
                <a:cs typeface="Times New Roman"/>
              </a:rPr>
              <a:t> </a:t>
            </a:r>
            <a:r>
              <a:rPr lang="en-US" dirty="0" smtClean="0">
                <a:cs typeface="Times New Roman"/>
              </a:rPr>
              <a:t>the</a:t>
            </a:r>
            <a:r>
              <a:rPr lang="en-US" spc="5" dirty="0" smtClean="0">
                <a:cs typeface="Times New Roman"/>
              </a:rPr>
              <a:t> </a:t>
            </a:r>
            <a:r>
              <a:rPr lang="en-US" dirty="0" smtClean="0">
                <a:cs typeface="Times New Roman"/>
              </a:rPr>
              <a:t>force of </a:t>
            </a:r>
            <a:r>
              <a:rPr lang="en-US" spc="-260" dirty="0" smtClean="0">
                <a:cs typeface="Times New Roman"/>
              </a:rPr>
              <a:t> </a:t>
            </a:r>
            <a:r>
              <a:rPr lang="en-US" dirty="0" smtClean="0">
                <a:cs typeface="Times New Roman"/>
              </a:rPr>
              <a:t>friction between</a:t>
            </a:r>
            <a:r>
              <a:rPr lang="en-US" spc="5" dirty="0" smtClean="0">
                <a:cs typeface="Times New Roman"/>
              </a:rPr>
              <a:t> </a:t>
            </a:r>
            <a:r>
              <a:rPr lang="en-US" dirty="0" smtClean="0">
                <a:cs typeface="Times New Roman"/>
              </a:rPr>
              <a:t>the inclined</a:t>
            </a:r>
            <a:r>
              <a:rPr lang="en-US" spc="5" dirty="0" smtClean="0">
                <a:cs typeface="Times New Roman"/>
              </a:rPr>
              <a:t> </a:t>
            </a:r>
            <a:r>
              <a:rPr lang="en-US" dirty="0" smtClean="0">
                <a:cs typeface="Times New Roman"/>
              </a:rPr>
              <a:t>sides of</a:t>
            </a:r>
            <a:r>
              <a:rPr lang="en-US" spc="5" dirty="0" smtClean="0">
                <a:cs typeface="Times New Roman"/>
              </a:rPr>
              <a:t> </a:t>
            </a:r>
            <a:r>
              <a:rPr lang="en-US" dirty="0" smtClean="0">
                <a:cs typeface="Times New Roman"/>
              </a:rPr>
              <a:t>the belt</a:t>
            </a:r>
            <a:r>
              <a:rPr lang="en-US" spc="10" dirty="0" smtClean="0">
                <a:cs typeface="Times New Roman"/>
              </a:rPr>
              <a:t> </a:t>
            </a:r>
            <a:r>
              <a:rPr lang="en-US" dirty="0" smtClean="0">
                <a:cs typeface="Times New Roman"/>
              </a:rPr>
              <a:t>and</a:t>
            </a:r>
            <a:r>
              <a:rPr lang="en-US" spc="5" dirty="0" smtClean="0">
                <a:cs typeface="Times New Roman"/>
              </a:rPr>
              <a:t> </a:t>
            </a:r>
            <a:r>
              <a:rPr lang="en-US" dirty="0" smtClean="0">
                <a:cs typeface="Times New Roman"/>
              </a:rPr>
              <a:t>pulley. They</a:t>
            </a:r>
            <a:r>
              <a:rPr lang="en-US" spc="-5" dirty="0" smtClean="0">
                <a:cs typeface="Times New Roman"/>
              </a:rPr>
              <a:t> </a:t>
            </a:r>
            <a:r>
              <a:rPr lang="en-US" dirty="0" smtClean="0">
                <a:cs typeface="Times New Roman"/>
              </a:rPr>
              <a:t>are preferred</a:t>
            </a:r>
            <a:r>
              <a:rPr lang="en-US" spc="5" dirty="0" smtClean="0">
                <a:cs typeface="Times New Roman"/>
              </a:rPr>
              <a:t> </a:t>
            </a:r>
            <a:r>
              <a:rPr lang="en-US" dirty="0" smtClean="0">
                <a:cs typeface="Times New Roman"/>
              </a:rPr>
              <a:t>when </a:t>
            </a:r>
            <a:r>
              <a:rPr lang="en-US" spc="5" dirty="0" smtClean="0">
                <a:cs typeface="Times New Roman"/>
              </a:rPr>
              <a:t> </a:t>
            </a:r>
            <a:r>
              <a:rPr lang="en-US" dirty="0" smtClean="0">
                <a:cs typeface="Times New Roman"/>
              </a:rPr>
              <a:t>distance is</a:t>
            </a:r>
            <a:r>
              <a:rPr lang="en-US" spc="5" dirty="0" smtClean="0">
                <a:cs typeface="Times New Roman"/>
              </a:rPr>
              <a:t> </a:t>
            </a:r>
            <a:r>
              <a:rPr lang="en-US" spc="-5" dirty="0" smtClean="0">
                <a:cs typeface="Times New Roman"/>
              </a:rPr>
              <a:t>comparative</a:t>
            </a:r>
            <a:r>
              <a:rPr lang="en-US" spc="5" dirty="0" smtClean="0">
                <a:cs typeface="Times New Roman"/>
              </a:rPr>
              <a:t> </a:t>
            </a:r>
            <a:r>
              <a:rPr lang="en-US" dirty="0" smtClean="0">
                <a:cs typeface="Times New Roman"/>
              </a:rPr>
              <a:t>shorter.</a:t>
            </a:r>
            <a:r>
              <a:rPr lang="en-US" spc="5" dirty="0" smtClean="0">
                <a:cs typeface="Times New Roman"/>
              </a:rPr>
              <a:t> </a:t>
            </a:r>
            <a:r>
              <a:rPr lang="en-US" dirty="0" smtClean="0">
                <a:cs typeface="Times New Roman"/>
              </a:rPr>
              <a:t>Several</a:t>
            </a:r>
            <a:r>
              <a:rPr lang="en-US" spc="10" dirty="0" smtClean="0">
                <a:cs typeface="Times New Roman"/>
              </a:rPr>
              <a:t> </a:t>
            </a:r>
            <a:r>
              <a:rPr lang="en-US" dirty="0" smtClean="0">
                <a:cs typeface="Times New Roman"/>
              </a:rPr>
              <a:t>V-belts</a:t>
            </a:r>
            <a:r>
              <a:rPr lang="en-US" spc="5" dirty="0" smtClean="0">
                <a:cs typeface="Times New Roman"/>
              </a:rPr>
              <a:t> </a:t>
            </a:r>
            <a:r>
              <a:rPr lang="en-US" dirty="0" smtClean="0">
                <a:cs typeface="Times New Roman"/>
              </a:rPr>
              <a:t>can</a:t>
            </a:r>
            <a:r>
              <a:rPr lang="en-US" spc="5" dirty="0" smtClean="0">
                <a:cs typeface="Times New Roman"/>
              </a:rPr>
              <a:t> </a:t>
            </a:r>
            <a:r>
              <a:rPr lang="en-US" dirty="0" smtClean="0">
                <a:cs typeface="Times New Roman"/>
              </a:rPr>
              <a:t>also</a:t>
            </a:r>
            <a:r>
              <a:rPr lang="en-US" spc="5" dirty="0" smtClean="0">
                <a:cs typeface="Times New Roman"/>
              </a:rPr>
              <a:t> </a:t>
            </a:r>
            <a:r>
              <a:rPr lang="en-US" dirty="0" smtClean="0">
                <a:cs typeface="Times New Roman"/>
              </a:rPr>
              <a:t>be</a:t>
            </a:r>
            <a:r>
              <a:rPr lang="en-US" spc="5" dirty="0" smtClean="0">
                <a:cs typeface="Times New Roman"/>
              </a:rPr>
              <a:t> </a:t>
            </a:r>
            <a:r>
              <a:rPr lang="en-US" dirty="0" smtClean="0">
                <a:cs typeface="Times New Roman"/>
              </a:rPr>
              <a:t>used together</a:t>
            </a:r>
            <a:r>
              <a:rPr lang="en-US" spc="10" dirty="0" smtClean="0">
                <a:cs typeface="Times New Roman"/>
              </a:rPr>
              <a:t> </a:t>
            </a:r>
            <a:r>
              <a:rPr lang="en-US" dirty="0" smtClean="0">
                <a:cs typeface="Times New Roman"/>
              </a:rPr>
              <a:t>if</a:t>
            </a:r>
            <a:r>
              <a:rPr lang="en-US" spc="5" dirty="0" smtClean="0">
                <a:cs typeface="Times New Roman"/>
              </a:rPr>
              <a:t> </a:t>
            </a:r>
            <a:r>
              <a:rPr lang="en-US" spc="-5" dirty="0" smtClean="0">
                <a:cs typeface="Times New Roman"/>
              </a:rPr>
              <a:t>power </a:t>
            </a:r>
            <a:r>
              <a:rPr lang="en-US" dirty="0" smtClean="0">
                <a:cs typeface="Times New Roman"/>
              </a:rPr>
              <a:t> </a:t>
            </a:r>
            <a:r>
              <a:rPr lang="en-US" spc="-5" dirty="0" smtClean="0">
                <a:cs typeface="Times New Roman"/>
              </a:rPr>
              <a:t>transmitted </a:t>
            </a:r>
            <a:r>
              <a:rPr lang="en-US" dirty="0" smtClean="0">
                <a:cs typeface="Times New Roman"/>
              </a:rPr>
              <a:t>is </a:t>
            </a:r>
            <a:r>
              <a:rPr lang="en-US" spc="-5" dirty="0" smtClean="0">
                <a:cs typeface="Times New Roman"/>
              </a:rPr>
              <a:t>more.</a:t>
            </a:r>
            <a:endParaRPr lang="en-US" dirty="0" smtClean="0">
              <a:cs typeface="Times New Roman"/>
            </a:endParaRPr>
          </a:p>
          <a:p>
            <a:pPr marL="12700" marR="143510">
              <a:lnSpc>
                <a:spcPct val="150000"/>
              </a:lnSpc>
              <a:spcBef>
                <a:spcPts val="380"/>
              </a:spcBef>
            </a:pPr>
            <a:r>
              <a:rPr lang="en-US" dirty="0" smtClean="0">
                <a:cs typeface="Times New Roman"/>
              </a:rPr>
              <a:t>The circular</a:t>
            </a:r>
            <a:r>
              <a:rPr lang="en-US" spc="5" dirty="0" smtClean="0">
                <a:cs typeface="Times New Roman"/>
              </a:rPr>
              <a:t> </a:t>
            </a:r>
            <a:r>
              <a:rPr lang="en-US" dirty="0" smtClean="0">
                <a:cs typeface="Times New Roman"/>
              </a:rPr>
              <a:t>belt</a:t>
            </a:r>
            <a:r>
              <a:rPr lang="en-US" spc="10" dirty="0" smtClean="0">
                <a:cs typeface="Times New Roman"/>
              </a:rPr>
              <a:t> </a:t>
            </a:r>
            <a:r>
              <a:rPr lang="en-US" dirty="0" smtClean="0">
                <a:cs typeface="Times New Roman"/>
              </a:rPr>
              <a:t>or rope</a:t>
            </a:r>
            <a:r>
              <a:rPr lang="en-US" spc="5" dirty="0" smtClean="0">
                <a:cs typeface="Times New Roman"/>
              </a:rPr>
              <a:t> </a:t>
            </a:r>
            <a:r>
              <a:rPr lang="en-US" dirty="0" smtClean="0">
                <a:cs typeface="Times New Roman"/>
              </a:rPr>
              <a:t>is circular</a:t>
            </a:r>
            <a:r>
              <a:rPr lang="en-US" spc="5" dirty="0" smtClean="0">
                <a:cs typeface="Times New Roman"/>
              </a:rPr>
              <a:t> </a:t>
            </a:r>
            <a:r>
              <a:rPr lang="en-US" dirty="0" smtClean="0">
                <a:cs typeface="Times New Roman"/>
              </a:rPr>
              <a:t>in</a:t>
            </a:r>
            <a:r>
              <a:rPr lang="en-US" spc="5" dirty="0" smtClean="0">
                <a:cs typeface="Times New Roman"/>
              </a:rPr>
              <a:t> </a:t>
            </a:r>
            <a:r>
              <a:rPr lang="en-US" dirty="0" smtClean="0">
                <a:cs typeface="Times New Roman"/>
              </a:rPr>
              <a:t>section as</a:t>
            </a:r>
            <a:r>
              <a:rPr lang="en-US" spc="5" dirty="0" smtClean="0">
                <a:cs typeface="Times New Roman"/>
              </a:rPr>
              <a:t> shown</a:t>
            </a:r>
            <a:r>
              <a:rPr lang="en-US" dirty="0" smtClean="0">
                <a:cs typeface="Times New Roman"/>
              </a:rPr>
              <a:t> in Figure</a:t>
            </a:r>
            <a:r>
              <a:rPr lang="en-US" spc="10" dirty="0" smtClean="0">
                <a:cs typeface="Times New Roman"/>
              </a:rPr>
              <a:t> </a:t>
            </a:r>
            <a:r>
              <a:rPr lang="en-US" dirty="0" smtClean="0">
                <a:cs typeface="Times New Roman"/>
              </a:rPr>
              <a:t>8.1(c). Several</a:t>
            </a:r>
            <a:r>
              <a:rPr lang="en-US" spc="10" dirty="0" smtClean="0">
                <a:cs typeface="Times New Roman"/>
              </a:rPr>
              <a:t> </a:t>
            </a:r>
            <a:r>
              <a:rPr lang="en-US" dirty="0" smtClean="0">
                <a:cs typeface="Times New Roman"/>
              </a:rPr>
              <a:t>ropes </a:t>
            </a:r>
            <a:r>
              <a:rPr lang="en-US" spc="-260" dirty="0" smtClean="0">
                <a:cs typeface="Times New Roman"/>
              </a:rPr>
              <a:t> </a:t>
            </a:r>
            <a:r>
              <a:rPr lang="en-US" dirty="0" smtClean="0">
                <a:cs typeface="Times New Roman"/>
              </a:rPr>
              <a:t>also</a:t>
            </a:r>
            <a:r>
              <a:rPr lang="en-US" spc="-5" dirty="0" smtClean="0">
                <a:cs typeface="Times New Roman"/>
              </a:rPr>
              <a:t> </a:t>
            </a:r>
            <a:r>
              <a:rPr lang="en-US" dirty="0" smtClean="0">
                <a:cs typeface="Times New Roman"/>
              </a:rPr>
              <a:t>can be used together</a:t>
            </a:r>
            <a:r>
              <a:rPr lang="en-US" spc="15" dirty="0" smtClean="0">
                <a:cs typeface="Times New Roman"/>
              </a:rPr>
              <a:t> </a:t>
            </a:r>
            <a:r>
              <a:rPr lang="en-US" dirty="0" smtClean="0">
                <a:cs typeface="Times New Roman"/>
              </a:rPr>
              <a:t>to </a:t>
            </a:r>
            <a:r>
              <a:rPr lang="en-US" spc="-5" dirty="0" smtClean="0">
                <a:cs typeface="Times New Roman"/>
              </a:rPr>
              <a:t>transmit</a:t>
            </a:r>
            <a:r>
              <a:rPr lang="en-US" spc="5" dirty="0" smtClean="0">
                <a:cs typeface="Times New Roman"/>
              </a:rPr>
              <a:t> </a:t>
            </a:r>
            <a:r>
              <a:rPr lang="en-US" spc="-5" dirty="0" smtClean="0">
                <a:cs typeface="Times New Roman"/>
              </a:rPr>
              <a:t>more</a:t>
            </a:r>
            <a:r>
              <a:rPr lang="en-US" dirty="0" smtClean="0">
                <a:cs typeface="Times New Roman"/>
              </a:rPr>
              <a:t> power.</a:t>
            </a:r>
          </a:p>
          <a:p>
            <a:pPr marL="12700">
              <a:lnSpc>
                <a:spcPct val="150000"/>
              </a:lnSpc>
              <a:spcBef>
                <a:spcPts val="330"/>
              </a:spcBef>
            </a:pPr>
            <a:r>
              <a:rPr lang="en-US" dirty="0" smtClean="0">
                <a:cs typeface="Times New Roman"/>
              </a:rPr>
              <a:t>The</a:t>
            </a:r>
            <a:r>
              <a:rPr lang="en-US" spc="-5" dirty="0" smtClean="0">
                <a:cs typeface="Times New Roman"/>
              </a:rPr>
              <a:t> </a:t>
            </a:r>
            <a:r>
              <a:rPr lang="en-US" dirty="0" smtClean="0">
                <a:cs typeface="Times New Roman"/>
              </a:rPr>
              <a:t>belt</a:t>
            </a:r>
            <a:r>
              <a:rPr lang="en-US" spc="5" dirty="0" smtClean="0">
                <a:cs typeface="Times New Roman"/>
              </a:rPr>
              <a:t> </a:t>
            </a:r>
            <a:r>
              <a:rPr lang="en-US" spc="-5" dirty="0" smtClean="0">
                <a:cs typeface="Times New Roman"/>
              </a:rPr>
              <a:t>drives</a:t>
            </a:r>
            <a:r>
              <a:rPr lang="en-US" dirty="0" smtClean="0">
                <a:cs typeface="Times New Roman"/>
              </a:rPr>
              <a:t> are of the following</a:t>
            </a:r>
            <a:r>
              <a:rPr lang="en-US" spc="-15" dirty="0" smtClean="0">
                <a:cs typeface="Times New Roman"/>
              </a:rPr>
              <a:t> </a:t>
            </a:r>
            <a:r>
              <a:rPr lang="en-US" spc="-5" dirty="0" smtClean="0">
                <a:cs typeface="Times New Roman"/>
              </a:rPr>
              <a:t>types</a:t>
            </a:r>
            <a:r>
              <a:rPr lang="en-US" dirty="0" smtClean="0">
                <a:cs typeface="Times New Roman"/>
              </a:rPr>
              <a:t> :</a:t>
            </a:r>
          </a:p>
          <a:p>
            <a:pPr marL="735330" lvl="1" indent="-363855">
              <a:lnSpc>
                <a:spcPct val="150000"/>
              </a:lnSpc>
              <a:spcBef>
                <a:spcPts val="370"/>
              </a:spcBef>
              <a:buAutoNum type="alphaLcParenBoth"/>
              <a:tabLst>
                <a:tab pos="735330" algn="l"/>
                <a:tab pos="735965" algn="l"/>
              </a:tabLst>
            </a:pPr>
            <a:r>
              <a:rPr lang="en-US" dirty="0" smtClean="0">
                <a:cs typeface="Times New Roman"/>
              </a:rPr>
              <a:t>open</a:t>
            </a:r>
            <a:r>
              <a:rPr lang="en-US" spc="-15" dirty="0" smtClean="0">
                <a:cs typeface="Times New Roman"/>
              </a:rPr>
              <a:t> </a:t>
            </a:r>
            <a:r>
              <a:rPr lang="en-US" dirty="0" smtClean="0">
                <a:cs typeface="Times New Roman"/>
              </a:rPr>
              <a:t>belt</a:t>
            </a:r>
            <a:r>
              <a:rPr lang="en-US" spc="-10" dirty="0" smtClean="0">
                <a:cs typeface="Times New Roman"/>
              </a:rPr>
              <a:t> </a:t>
            </a:r>
            <a:r>
              <a:rPr lang="en-US" spc="-5" dirty="0" smtClean="0">
                <a:cs typeface="Times New Roman"/>
              </a:rPr>
              <a:t>drive,</a:t>
            </a:r>
            <a:r>
              <a:rPr lang="en-US" spc="-10" dirty="0" smtClean="0">
                <a:cs typeface="Times New Roman"/>
              </a:rPr>
              <a:t> </a:t>
            </a:r>
            <a:r>
              <a:rPr lang="en-US" dirty="0" smtClean="0">
                <a:cs typeface="Times New Roman"/>
              </a:rPr>
              <a:t>and</a:t>
            </a:r>
          </a:p>
          <a:p>
            <a:pPr marL="735330" lvl="1" indent="-363855">
              <a:lnSpc>
                <a:spcPct val="150000"/>
              </a:lnSpc>
              <a:spcBef>
                <a:spcPts val="375"/>
              </a:spcBef>
              <a:buAutoNum type="alphaLcParenBoth"/>
              <a:tabLst>
                <a:tab pos="735330" algn="l"/>
                <a:tab pos="735965" algn="l"/>
              </a:tabLst>
            </a:pPr>
            <a:r>
              <a:rPr lang="en-US" dirty="0" smtClean="0">
                <a:cs typeface="Times New Roman"/>
              </a:rPr>
              <a:t>cross</a:t>
            </a:r>
            <a:r>
              <a:rPr lang="en-US" spc="-15" dirty="0" smtClean="0">
                <a:cs typeface="Times New Roman"/>
              </a:rPr>
              <a:t> </a:t>
            </a:r>
            <a:r>
              <a:rPr lang="en-US" dirty="0" smtClean="0">
                <a:cs typeface="Times New Roman"/>
              </a:rPr>
              <a:t>belt</a:t>
            </a:r>
            <a:r>
              <a:rPr lang="en-US" spc="-10" dirty="0" smtClean="0">
                <a:cs typeface="Times New Roman"/>
              </a:rPr>
              <a:t> </a:t>
            </a:r>
            <a:r>
              <a:rPr lang="en-US" spc="-5" dirty="0" smtClean="0">
                <a:cs typeface="Times New Roman"/>
              </a:rPr>
              <a:t>drive.</a:t>
            </a:r>
            <a:endParaRPr lang="en-US" dirty="0">
              <a:cs typeface="Times New Roman"/>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754053"/>
          </a:xfrm>
          <a:prstGeom prst="rect">
            <a:avLst/>
          </a:prstGeom>
        </p:spPr>
        <p:txBody>
          <a:bodyPr wrap="square">
            <a:spAutoFit/>
          </a:bodyPr>
          <a:lstStyle/>
          <a:p>
            <a:pPr marL="12700">
              <a:lnSpc>
                <a:spcPct val="100000"/>
              </a:lnSpc>
              <a:spcBef>
                <a:spcPts val="445"/>
              </a:spcBef>
            </a:pPr>
            <a:r>
              <a:rPr lang="en-US" b="1" dirty="0" smtClean="0">
                <a:latin typeface="Times New Roman"/>
                <a:cs typeface="Times New Roman"/>
              </a:rPr>
              <a:t>Open</a:t>
            </a:r>
            <a:r>
              <a:rPr lang="en-US" b="1" spc="-25" dirty="0" smtClean="0">
                <a:latin typeface="Times New Roman"/>
                <a:cs typeface="Times New Roman"/>
              </a:rPr>
              <a:t> </a:t>
            </a:r>
            <a:r>
              <a:rPr lang="en-US" b="1" dirty="0" smtClean="0">
                <a:latin typeface="Times New Roman"/>
                <a:cs typeface="Times New Roman"/>
              </a:rPr>
              <a:t>Belt</a:t>
            </a:r>
            <a:r>
              <a:rPr lang="en-US" b="1" spc="-20" dirty="0" smtClean="0">
                <a:latin typeface="Times New Roman"/>
                <a:cs typeface="Times New Roman"/>
              </a:rPr>
              <a:t> </a:t>
            </a:r>
            <a:r>
              <a:rPr lang="en-US" b="1" dirty="0" smtClean="0">
                <a:latin typeface="Times New Roman"/>
                <a:cs typeface="Times New Roman"/>
              </a:rPr>
              <a:t>Drive</a:t>
            </a:r>
            <a:endParaRPr lang="en-US" dirty="0" smtClean="0">
              <a:latin typeface="Times New Roman"/>
              <a:cs typeface="Times New Roman"/>
            </a:endParaRPr>
          </a:p>
          <a:p>
            <a:pPr marL="372110" marR="5080">
              <a:lnSpc>
                <a:spcPts val="1300"/>
              </a:lnSpc>
              <a:spcBef>
                <a:spcPts val="409"/>
              </a:spcBef>
            </a:pPr>
            <a:r>
              <a:rPr lang="en-US" spc="-5" dirty="0" smtClean="0">
                <a:latin typeface="Times New Roman"/>
                <a:cs typeface="Times New Roman"/>
              </a:rPr>
              <a:t>Open</a:t>
            </a:r>
            <a:r>
              <a:rPr lang="en-US" dirty="0" smtClean="0">
                <a:latin typeface="Times New Roman"/>
                <a:cs typeface="Times New Roman"/>
              </a:rPr>
              <a:t> belt</a:t>
            </a:r>
            <a:r>
              <a:rPr lang="en-US" spc="5" dirty="0" smtClean="0">
                <a:latin typeface="Times New Roman"/>
                <a:cs typeface="Times New Roman"/>
              </a:rPr>
              <a:t> </a:t>
            </a:r>
            <a:r>
              <a:rPr lang="en-US" spc="-5" dirty="0" smtClean="0">
                <a:latin typeface="Times New Roman"/>
                <a:cs typeface="Times New Roman"/>
              </a:rPr>
              <a:t>drive</a:t>
            </a:r>
            <a:r>
              <a:rPr lang="en-US" spc="5" dirty="0" smtClean="0">
                <a:latin typeface="Times New Roman"/>
                <a:cs typeface="Times New Roman"/>
              </a:rPr>
              <a:t> </a:t>
            </a:r>
            <a:r>
              <a:rPr lang="en-US" dirty="0" smtClean="0">
                <a:latin typeface="Times New Roman"/>
                <a:cs typeface="Times New Roman"/>
              </a:rPr>
              <a:t>is used</a:t>
            </a:r>
            <a:r>
              <a:rPr lang="en-US" spc="5" dirty="0" smtClean="0">
                <a:latin typeface="Times New Roman"/>
                <a:cs typeface="Times New Roman"/>
              </a:rPr>
              <a:t> </a:t>
            </a:r>
            <a:r>
              <a:rPr lang="en-US" dirty="0" smtClean="0">
                <a:latin typeface="Times New Roman"/>
                <a:cs typeface="Times New Roman"/>
              </a:rPr>
              <a:t>when sense</a:t>
            </a:r>
            <a:r>
              <a:rPr lang="en-US" spc="5" dirty="0" smtClean="0">
                <a:latin typeface="Times New Roman"/>
                <a:cs typeface="Times New Roman"/>
              </a:rPr>
              <a:t> </a:t>
            </a:r>
            <a:r>
              <a:rPr lang="en-US" dirty="0" smtClean="0">
                <a:latin typeface="Times New Roman"/>
                <a:cs typeface="Times New Roman"/>
              </a:rPr>
              <a:t>of</a:t>
            </a:r>
            <a:r>
              <a:rPr lang="en-US" spc="5" dirty="0" smtClean="0">
                <a:latin typeface="Times New Roman"/>
                <a:cs typeface="Times New Roman"/>
              </a:rPr>
              <a:t> </a:t>
            </a:r>
            <a:r>
              <a:rPr lang="en-US" dirty="0" smtClean="0">
                <a:latin typeface="Times New Roman"/>
                <a:cs typeface="Times New Roman"/>
              </a:rPr>
              <a:t>rotation</a:t>
            </a:r>
            <a:r>
              <a:rPr lang="en-US" spc="5" dirty="0" smtClean="0">
                <a:latin typeface="Times New Roman"/>
                <a:cs typeface="Times New Roman"/>
              </a:rPr>
              <a:t> </a:t>
            </a:r>
            <a:r>
              <a:rPr lang="en-US" dirty="0" smtClean="0">
                <a:latin typeface="Times New Roman"/>
                <a:cs typeface="Times New Roman"/>
              </a:rPr>
              <a:t>of both</a:t>
            </a:r>
            <a:r>
              <a:rPr lang="en-US" spc="5" dirty="0" smtClean="0">
                <a:latin typeface="Times New Roman"/>
                <a:cs typeface="Times New Roman"/>
              </a:rPr>
              <a:t> </a:t>
            </a:r>
            <a:r>
              <a:rPr lang="en-US" dirty="0" smtClean="0">
                <a:latin typeface="Times New Roman"/>
                <a:cs typeface="Times New Roman"/>
              </a:rPr>
              <a:t>the pulleys</a:t>
            </a:r>
            <a:r>
              <a:rPr lang="en-US" spc="5" dirty="0" smtClean="0">
                <a:latin typeface="Times New Roman"/>
                <a:cs typeface="Times New Roman"/>
              </a:rPr>
              <a:t> </a:t>
            </a:r>
            <a:r>
              <a:rPr lang="en-US" dirty="0" smtClean="0">
                <a:latin typeface="Times New Roman"/>
                <a:cs typeface="Times New Roman"/>
              </a:rPr>
              <a:t>is</a:t>
            </a:r>
            <a:r>
              <a:rPr lang="en-US" spc="30" dirty="0" smtClean="0">
                <a:latin typeface="Times New Roman"/>
                <a:cs typeface="Times New Roman"/>
              </a:rPr>
              <a:t> </a:t>
            </a:r>
            <a:r>
              <a:rPr lang="en-US" spc="-5" dirty="0" smtClean="0">
                <a:latin typeface="Times New Roman"/>
                <a:cs typeface="Times New Roman"/>
              </a:rPr>
              <a:t>same.</a:t>
            </a:r>
            <a:r>
              <a:rPr lang="en-US" spc="5" dirty="0" smtClean="0">
                <a:latin typeface="Times New Roman"/>
                <a:cs typeface="Times New Roman"/>
              </a:rPr>
              <a:t> </a:t>
            </a:r>
            <a:r>
              <a:rPr lang="en-US" spc="-10" dirty="0" smtClean="0">
                <a:latin typeface="Times New Roman"/>
                <a:cs typeface="Times New Roman"/>
              </a:rPr>
              <a:t>It</a:t>
            </a:r>
            <a:r>
              <a:rPr lang="en-US" spc="5" dirty="0" smtClean="0">
                <a:latin typeface="Times New Roman"/>
                <a:cs typeface="Times New Roman"/>
              </a:rPr>
              <a:t> </a:t>
            </a:r>
            <a:r>
              <a:rPr lang="en-US" dirty="0" smtClean="0">
                <a:latin typeface="Times New Roman"/>
                <a:cs typeface="Times New Roman"/>
              </a:rPr>
              <a:t>is </a:t>
            </a:r>
            <a:r>
              <a:rPr lang="en-US" spc="5" dirty="0" smtClean="0">
                <a:latin typeface="Times New Roman"/>
                <a:cs typeface="Times New Roman"/>
              </a:rPr>
              <a:t> </a:t>
            </a:r>
            <a:r>
              <a:rPr lang="en-US" dirty="0" smtClean="0">
                <a:latin typeface="Times New Roman"/>
                <a:cs typeface="Times New Roman"/>
              </a:rPr>
              <a:t>desirable to</a:t>
            </a:r>
            <a:r>
              <a:rPr lang="en-US" spc="5" dirty="0" smtClean="0">
                <a:latin typeface="Times New Roman"/>
                <a:cs typeface="Times New Roman"/>
              </a:rPr>
              <a:t> </a:t>
            </a:r>
            <a:r>
              <a:rPr lang="en-US" spc="-5" dirty="0" smtClean="0">
                <a:latin typeface="Times New Roman"/>
                <a:cs typeface="Times New Roman"/>
              </a:rPr>
              <a:t>keep</a:t>
            </a:r>
            <a:r>
              <a:rPr lang="en-US" dirty="0" smtClean="0">
                <a:latin typeface="Times New Roman"/>
                <a:cs typeface="Times New Roman"/>
              </a:rPr>
              <a:t> the</a:t>
            </a:r>
            <a:r>
              <a:rPr lang="en-US" spc="5" dirty="0" smtClean="0">
                <a:latin typeface="Times New Roman"/>
                <a:cs typeface="Times New Roman"/>
              </a:rPr>
              <a:t> </a:t>
            </a:r>
            <a:r>
              <a:rPr lang="en-US" spc="-5" dirty="0" smtClean="0">
                <a:latin typeface="Times New Roman"/>
                <a:cs typeface="Times New Roman"/>
              </a:rPr>
              <a:t>tight</a:t>
            </a:r>
            <a:r>
              <a:rPr lang="en-US" spc="5" dirty="0" smtClean="0">
                <a:latin typeface="Times New Roman"/>
                <a:cs typeface="Times New Roman"/>
              </a:rPr>
              <a:t> </a:t>
            </a:r>
            <a:r>
              <a:rPr lang="en-US" dirty="0" smtClean="0">
                <a:latin typeface="Times New Roman"/>
                <a:cs typeface="Times New Roman"/>
              </a:rPr>
              <a:t>side</a:t>
            </a:r>
            <a:r>
              <a:rPr lang="en-US" spc="5" dirty="0" smtClean="0">
                <a:latin typeface="Times New Roman"/>
                <a:cs typeface="Times New Roman"/>
              </a:rPr>
              <a:t> </a:t>
            </a:r>
            <a:r>
              <a:rPr lang="en-US" dirty="0" smtClean="0">
                <a:latin typeface="Times New Roman"/>
                <a:cs typeface="Times New Roman"/>
              </a:rPr>
              <a:t>of</a:t>
            </a:r>
            <a:r>
              <a:rPr lang="en-US" spc="5" dirty="0" smtClean="0">
                <a:latin typeface="Times New Roman"/>
                <a:cs typeface="Times New Roman"/>
              </a:rPr>
              <a:t> </a:t>
            </a:r>
            <a:r>
              <a:rPr lang="en-US" dirty="0" smtClean="0">
                <a:latin typeface="Times New Roman"/>
                <a:cs typeface="Times New Roman"/>
              </a:rPr>
              <a:t>the</a:t>
            </a:r>
            <a:r>
              <a:rPr lang="en-US" spc="5" dirty="0" smtClean="0">
                <a:latin typeface="Times New Roman"/>
                <a:cs typeface="Times New Roman"/>
              </a:rPr>
              <a:t> </a:t>
            </a:r>
            <a:r>
              <a:rPr lang="en-US" dirty="0" smtClean="0">
                <a:latin typeface="Times New Roman"/>
                <a:cs typeface="Times New Roman"/>
              </a:rPr>
              <a:t>belt</a:t>
            </a:r>
            <a:r>
              <a:rPr lang="en-US" spc="10" dirty="0" smtClean="0">
                <a:latin typeface="Times New Roman"/>
                <a:cs typeface="Times New Roman"/>
              </a:rPr>
              <a:t> </a:t>
            </a:r>
            <a:r>
              <a:rPr lang="en-US" dirty="0" smtClean="0">
                <a:latin typeface="Times New Roman"/>
                <a:cs typeface="Times New Roman"/>
              </a:rPr>
              <a:t>on the</a:t>
            </a:r>
            <a:r>
              <a:rPr lang="en-US" spc="5" dirty="0" smtClean="0">
                <a:latin typeface="Times New Roman"/>
                <a:cs typeface="Times New Roman"/>
              </a:rPr>
              <a:t> </a:t>
            </a:r>
            <a:r>
              <a:rPr lang="en-US" dirty="0" smtClean="0">
                <a:latin typeface="Times New Roman"/>
                <a:cs typeface="Times New Roman"/>
              </a:rPr>
              <a:t>lower</a:t>
            </a:r>
            <a:r>
              <a:rPr lang="en-US" spc="5" dirty="0" smtClean="0">
                <a:latin typeface="Times New Roman"/>
                <a:cs typeface="Times New Roman"/>
              </a:rPr>
              <a:t> </a:t>
            </a:r>
            <a:r>
              <a:rPr lang="en-US" dirty="0" smtClean="0">
                <a:latin typeface="Times New Roman"/>
                <a:cs typeface="Times New Roman"/>
              </a:rPr>
              <a:t>side</a:t>
            </a:r>
            <a:r>
              <a:rPr lang="en-US" spc="35" dirty="0" smtClean="0">
                <a:latin typeface="Times New Roman"/>
                <a:cs typeface="Times New Roman"/>
              </a:rPr>
              <a:t> </a:t>
            </a:r>
            <a:r>
              <a:rPr lang="en-US" dirty="0" smtClean="0">
                <a:latin typeface="Times New Roman"/>
                <a:cs typeface="Times New Roman"/>
              </a:rPr>
              <a:t>and</a:t>
            </a:r>
            <a:r>
              <a:rPr lang="en-US" spc="5" dirty="0" smtClean="0">
                <a:latin typeface="Times New Roman"/>
                <a:cs typeface="Times New Roman"/>
              </a:rPr>
              <a:t> </a:t>
            </a:r>
            <a:r>
              <a:rPr lang="en-US" dirty="0" smtClean="0">
                <a:latin typeface="Times New Roman"/>
                <a:cs typeface="Times New Roman"/>
              </a:rPr>
              <a:t>slack</a:t>
            </a:r>
            <a:r>
              <a:rPr lang="en-US" spc="-15" dirty="0" smtClean="0">
                <a:latin typeface="Times New Roman"/>
                <a:cs typeface="Times New Roman"/>
              </a:rPr>
              <a:t> </a:t>
            </a:r>
            <a:r>
              <a:rPr lang="en-US" dirty="0" smtClean="0">
                <a:latin typeface="Times New Roman"/>
                <a:cs typeface="Times New Roman"/>
              </a:rPr>
              <a:t>side</a:t>
            </a:r>
            <a:r>
              <a:rPr lang="en-US" spc="5" dirty="0" smtClean="0">
                <a:latin typeface="Times New Roman"/>
                <a:cs typeface="Times New Roman"/>
              </a:rPr>
              <a:t> </a:t>
            </a:r>
            <a:r>
              <a:rPr lang="en-US" dirty="0" smtClean="0">
                <a:latin typeface="Times New Roman"/>
                <a:cs typeface="Times New Roman"/>
              </a:rPr>
              <a:t>at</a:t>
            </a:r>
            <a:r>
              <a:rPr lang="en-US" spc="5" dirty="0" smtClean="0">
                <a:latin typeface="Times New Roman"/>
                <a:cs typeface="Times New Roman"/>
              </a:rPr>
              <a:t> </a:t>
            </a:r>
            <a:r>
              <a:rPr lang="en-US" dirty="0" smtClean="0">
                <a:latin typeface="Times New Roman"/>
                <a:cs typeface="Times New Roman"/>
              </a:rPr>
              <a:t>the</a:t>
            </a:r>
            <a:endParaRPr lang="en-US" dirty="0">
              <a:latin typeface="Times New Roman"/>
              <a:cs typeface="Times New Roman"/>
            </a:endParaRPr>
          </a:p>
        </p:txBody>
      </p:sp>
      <p:sp>
        <p:nvSpPr>
          <p:cNvPr id="3" name="Rectangle 2"/>
          <p:cNvSpPr/>
          <p:nvPr/>
        </p:nvSpPr>
        <p:spPr>
          <a:xfrm>
            <a:off x="609600" y="1066800"/>
            <a:ext cx="7467600" cy="425758"/>
          </a:xfrm>
          <a:prstGeom prst="rect">
            <a:avLst/>
          </a:prstGeom>
        </p:spPr>
        <p:txBody>
          <a:bodyPr wrap="square">
            <a:spAutoFit/>
          </a:bodyPr>
          <a:lstStyle/>
          <a:p>
            <a:pPr marL="38100" marR="30480">
              <a:lnSpc>
                <a:spcPts val="1300"/>
              </a:lnSpc>
              <a:spcBef>
                <a:spcPts val="160"/>
              </a:spcBef>
            </a:pPr>
            <a:r>
              <a:rPr lang="en-US" dirty="0" smtClean="0">
                <a:latin typeface="Times New Roman"/>
                <a:cs typeface="Times New Roman"/>
              </a:rPr>
              <a:t>top to</a:t>
            </a:r>
            <a:r>
              <a:rPr lang="en-US" spc="5" dirty="0" smtClean="0">
                <a:latin typeface="Times New Roman"/>
                <a:cs typeface="Times New Roman"/>
              </a:rPr>
              <a:t> </a:t>
            </a:r>
            <a:r>
              <a:rPr lang="en-US" dirty="0" smtClean="0">
                <a:latin typeface="Times New Roman"/>
                <a:cs typeface="Times New Roman"/>
              </a:rPr>
              <a:t>increase the</a:t>
            </a:r>
            <a:r>
              <a:rPr lang="en-US" spc="5" dirty="0" smtClean="0">
                <a:latin typeface="Times New Roman"/>
                <a:cs typeface="Times New Roman"/>
              </a:rPr>
              <a:t> </a:t>
            </a:r>
            <a:r>
              <a:rPr lang="en-US" spc="-5" dirty="0" smtClean="0">
                <a:latin typeface="Times New Roman"/>
                <a:cs typeface="Times New Roman"/>
              </a:rPr>
              <a:t>angle</a:t>
            </a:r>
            <a:r>
              <a:rPr lang="en-US" spc="5" dirty="0" smtClean="0">
                <a:latin typeface="Times New Roman"/>
                <a:cs typeface="Times New Roman"/>
              </a:rPr>
              <a:t> </a:t>
            </a:r>
            <a:r>
              <a:rPr lang="en-US" dirty="0" smtClean="0">
                <a:latin typeface="Times New Roman"/>
                <a:cs typeface="Times New Roman"/>
              </a:rPr>
              <a:t>of</a:t>
            </a:r>
            <a:r>
              <a:rPr lang="en-US" spc="5" dirty="0" smtClean="0">
                <a:latin typeface="Times New Roman"/>
                <a:cs typeface="Times New Roman"/>
              </a:rPr>
              <a:t> </a:t>
            </a:r>
            <a:r>
              <a:rPr lang="en-US" dirty="0" smtClean="0">
                <a:latin typeface="Times New Roman"/>
                <a:cs typeface="Times New Roman"/>
              </a:rPr>
              <a:t>contact</a:t>
            </a:r>
            <a:r>
              <a:rPr lang="en-US" spc="10" dirty="0" smtClean="0">
                <a:latin typeface="Times New Roman"/>
                <a:cs typeface="Times New Roman"/>
              </a:rPr>
              <a:t> </a:t>
            </a:r>
            <a:r>
              <a:rPr lang="en-US" dirty="0" smtClean="0">
                <a:latin typeface="Times New Roman"/>
                <a:cs typeface="Times New Roman"/>
              </a:rPr>
              <a:t>on</a:t>
            </a:r>
            <a:r>
              <a:rPr lang="en-US" spc="5" dirty="0" smtClean="0">
                <a:latin typeface="Times New Roman"/>
                <a:cs typeface="Times New Roman"/>
              </a:rPr>
              <a:t> </a:t>
            </a:r>
            <a:r>
              <a:rPr lang="en-US" dirty="0" smtClean="0">
                <a:latin typeface="Times New Roman"/>
                <a:cs typeface="Times New Roman"/>
              </a:rPr>
              <a:t>the pulleys.</a:t>
            </a:r>
            <a:r>
              <a:rPr lang="en-US" spc="5" dirty="0" smtClean="0">
                <a:latin typeface="Times New Roman"/>
                <a:cs typeface="Times New Roman"/>
              </a:rPr>
              <a:t> </a:t>
            </a:r>
            <a:r>
              <a:rPr lang="en-US" dirty="0" smtClean="0">
                <a:latin typeface="Times New Roman"/>
                <a:cs typeface="Times New Roman"/>
              </a:rPr>
              <a:t>This </a:t>
            </a:r>
            <a:r>
              <a:rPr lang="en-US" spc="-5" dirty="0" smtClean="0">
                <a:latin typeface="Times New Roman"/>
                <a:cs typeface="Times New Roman"/>
              </a:rPr>
              <a:t>type</a:t>
            </a:r>
            <a:r>
              <a:rPr lang="en-US" spc="5" dirty="0" smtClean="0">
                <a:latin typeface="Times New Roman"/>
                <a:cs typeface="Times New Roman"/>
              </a:rPr>
              <a:t> </a:t>
            </a:r>
            <a:r>
              <a:rPr lang="en-US" dirty="0" smtClean="0">
                <a:latin typeface="Times New Roman"/>
                <a:cs typeface="Times New Roman"/>
              </a:rPr>
              <a:t>of</a:t>
            </a:r>
            <a:r>
              <a:rPr lang="en-US" spc="10" dirty="0" smtClean="0">
                <a:latin typeface="Times New Roman"/>
                <a:cs typeface="Times New Roman"/>
              </a:rPr>
              <a:t> </a:t>
            </a:r>
            <a:r>
              <a:rPr lang="en-US" spc="-5" dirty="0" smtClean="0">
                <a:latin typeface="Times New Roman"/>
                <a:cs typeface="Times New Roman"/>
              </a:rPr>
              <a:t>drive</a:t>
            </a:r>
            <a:r>
              <a:rPr lang="en-US" dirty="0" smtClean="0">
                <a:latin typeface="Times New Roman"/>
                <a:cs typeface="Times New Roman"/>
              </a:rPr>
              <a:t> is</a:t>
            </a:r>
            <a:r>
              <a:rPr lang="en-US" spc="5" dirty="0" smtClean="0">
                <a:latin typeface="Times New Roman"/>
                <a:cs typeface="Times New Roman"/>
              </a:rPr>
              <a:t> </a:t>
            </a:r>
            <a:r>
              <a:rPr lang="en-US" dirty="0" smtClean="0">
                <a:latin typeface="Times New Roman"/>
                <a:cs typeface="Times New Roman"/>
              </a:rPr>
              <a:t>shown</a:t>
            </a:r>
            <a:r>
              <a:rPr lang="en-US" spc="5" dirty="0" smtClean="0">
                <a:latin typeface="Times New Roman"/>
                <a:cs typeface="Times New Roman"/>
              </a:rPr>
              <a:t> </a:t>
            </a:r>
            <a:r>
              <a:rPr lang="en-US" dirty="0" smtClean="0">
                <a:latin typeface="Times New Roman"/>
                <a:cs typeface="Times New Roman"/>
              </a:rPr>
              <a:t>in </a:t>
            </a:r>
            <a:r>
              <a:rPr lang="en-US" spc="-260" dirty="0" smtClean="0">
                <a:latin typeface="Times New Roman"/>
                <a:cs typeface="Times New Roman"/>
              </a:rPr>
              <a:t> </a:t>
            </a:r>
            <a:r>
              <a:rPr lang="en-US" dirty="0" smtClean="0">
                <a:latin typeface="Times New Roman"/>
                <a:cs typeface="Times New Roman"/>
              </a:rPr>
              <a:t>Figure</a:t>
            </a:r>
            <a:r>
              <a:rPr lang="en-US" spc="-5" dirty="0" smtClean="0">
                <a:latin typeface="Times New Roman"/>
                <a:cs typeface="Times New Roman"/>
              </a:rPr>
              <a:t> </a:t>
            </a:r>
            <a:r>
              <a:rPr lang="en-US" dirty="0" smtClean="0">
                <a:latin typeface="Times New Roman"/>
                <a:cs typeface="Times New Roman"/>
              </a:rPr>
              <a:t>3.2.</a:t>
            </a:r>
            <a:endParaRPr lang="en-US" dirty="0">
              <a:latin typeface="Times New Roman"/>
              <a:cs typeface="Times New Roman"/>
            </a:endParaRPr>
          </a:p>
        </p:txBody>
      </p:sp>
      <p:grpSp>
        <p:nvGrpSpPr>
          <p:cNvPr id="4" name="object 53"/>
          <p:cNvGrpSpPr/>
          <p:nvPr/>
        </p:nvGrpSpPr>
        <p:grpSpPr>
          <a:xfrm>
            <a:off x="914400" y="1981200"/>
            <a:ext cx="6248400" cy="2895600"/>
            <a:chOff x="1841817" y="1184782"/>
            <a:chExt cx="2658110" cy="1187450"/>
          </a:xfrm>
        </p:grpSpPr>
        <p:sp>
          <p:nvSpPr>
            <p:cNvPr id="5" name="object 54"/>
            <p:cNvSpPr/>
            <p:nvPr/>
          </p:nvSpPr>
          <p:spPr>
            <a:xfrm>
              <a:off x="2089149" y="1377314"/>
              <a:ext cx="2041525" cy="781050"/>
            </a:xfrm>
            <a:custGeom>
              <a:avLst/>
              <a:gdLst/>
              <a:ahLst/>
              <a:cxnLst/>
              <a:rect l="l" t="t" r="r" b="b"/>
              <a:pathLst>
                <a:path w="2041525" h="781050">
                  <a:moveTo>
                    <a:pt x="258825" y="128270"/>
                  </a:moveTo>
                  <a:lnTo>
                    <a:pt x="212286" y="132428"/>
                  </a:lnTo>
                  <a:lnTo>
                    <a:pt x="168490" y="144420"/>
                  </a:lnTo>
                  <a:lnTo>
                    <a:pt x="128166" y="163514"/>
                  </a:lnTo>
                  <a:lnTo>
                    <a:pt x="92044" y="188984"/>
                  </a:lnTo>
                  <a:lnTo>
                    <a:pt x="60854" y="220101"/>
                  </a:lnTo>
                  <a:lnTo>
                    <a:pt x="35324" y="256135"/>
                  </a:lnTo>
                  <a:lnTo>
                    <a:pt x="16186" y="296359"/>
                  </a:lnTo>
                  <a:lnTo>
                    <a:pt x="4168" y="340043"/>
                  </a:lnTo>
                  <a:lnTo>
                    <a:pt x="0" y="386461"/>
                  </a:lnTo>
                  <a:lnTo>
                    <a:pt x="4168" y="432840"/>
                  </a:lnTo>
                  <a:lnTo>
                    <a:pt x="16186" y="476495"/>
                  </a:lnTo>
                  <a:lnTo>
                    <a:pt x="35324" y="516697"/>
                  </a:lnTo>
                  <a:lnTo>
                    <a:pt x="60854" y="552715"/>
                  </a:lnTo>
                  <a:lnTo>
                    <a:pt x="92044" y="583821"/>
                  </a:lnTo>
                  <a:lnTo>
                    <a:pt x="128166" y="609284"/>
                  </a:lnTo>
                  <a:lnTo>
                    <a:pt x="168490" y="628376"/>
                  </a:lnTo>
                  <a:lnTo>
                    <a:pt x="212286" y="640366"/>
                  </a:lnTo>
                  <a:lnTo>
                    <a:pt x="258825" y="644525"/>
                  </a:lnTo>
                  <a:lnTo>
                    <a:pt x="305327" y="640366"/>
                  </a:lnTo>
                  <a:lnTo>
                    <a:pt x="349094" y="628376"/>
                  </a:lnTo>
                  <a:lnTo>
                    <a:pt x="389396" y="609284"/>
                  </a:lnTo>
                  <a:lnTo>
                    <a:pt x="425502" y="583821"/>
                  </a:lnTo>
                  <a:lnTo>
                    <a:pt x="456682" y="552715"/>
                  </a:lnTo>
                  <a:lnTo>
                    <a:pt x="482204" y="516697"/>
                  </a:lnTo>
                  <a:lnTo>
                    <a:pt x="501340" y="476495"/>
                  </a:lnTo>
                  <a:lnTo>
                    <a:pt x="513356" y="432840"/>
                  </a:lnTo>
                  <a:lnTo>
                    <a:pt x="517525" y="386461"/>
                  </a:lnTo>
                  <a:lnTo>
                    <a:pt x="513356" y="340043"/>
                  </a:lnTo>
                  <a:lnTo>
                    <a:pt x="501340" y="296359"/>
                  </a:lnTo>
                  <a:lnTo>
                    <a:pt x="482204" y="256135"/>
                  </a:lnTo>
                  <a:lnTo>
                    <a:pt x="456682" y="220101"/>
                  </a:lnTo>
                  <a:lnTo>
                    <a:pt x="425502" y="188984"/>
                  </a:lnTo>
                  <a:lnTo>
                    <a:pt x="389396" y="163514"/>
                  </a:lnTo>
                  <a:lnTo>
                    <a:pt x="349094" y="144420"/>
                  </a:lnTo>
                  <a:lnTo>
                    <a:pt x="305327" y="132428"/>
                  </a:lnTo>
                  <a:lnTo>
                    <a:pt x="258825" y="128270"/>
                  </a:lnTo>
                  <a:close/>
                </a:path>
                <a:path w="2041525" h="781050">
                  <a:moveTo>
                    <a:pt x="1650619" y="0"/>
                  </a:moveTo>
                  <a:lnTo>
                    <a:pt x="1601610" y="3043"/>
                  </a:lnTo>
                  <a:lnTo>
                    <a:pt x="1554414" y="11929"/>
                  </a:lnTo>
                  <a:lnTo>
                    <a:pt x="1509400" y="26291"/>
                  </a:lnTo>
                  <a:lnTo>
                    <a:pt x="1466933" y="45763"/>
                  </a:lnTo>
                  <a:lnTo>
                    <a:pt x="1427379" y="69978"/>
                  </a:lnTo>
                  <a:lnTo>
                    <a:pt x="1391106" y="98571"/>
                  </a:lnTo>
                  <a:lnTo>
                    <a:pt x="1358480" y="131175"/>
                  </a:lnTo>
                  <a:lnTo>
                    <a:pt x="1329867" y="167424"/>
                  </a:lnTo>
                  <a:lnTo>
                    <a:pt x="1305635" y="206952"/>
                  </a:lnTo>
                  <a:lnTo>
                    <a:pt x="1286149" y="249392"/>
                  </a:lnTo>
                  <a:lnTo>
                    <a:pt x="1271777" y="294379"/>
                  </a:lnTo>
                  <a:lnTo>
                    <a:pt x="1262885" y="341545"/>
                  </a:lnTo>
                  <a:lnTo>
                    <a:pt x="1259839" y="390525"/>
                  </a:lnTo>
                  <a:lnTo>
                    <a:pt x="1262885" y="439504"/>
                  </a:lnTo>
                  <a:lnTo>
                    <a:pt x="1271777" y="486670"/>
                  </a:lnTo>
                  <a:lnTo>
                    <a:pt x="1286149" y="531657"/>
                  </a:lnTo>
                  <a:lnTo>
                    <a:pt x="1305635" y="574097"/>
                  </a:lnTo>
                  <a:lnTo>
                    <a:pt x="1329867" y="613625"/>
                  </a:lnTo>
                  <a:lnTo>
                    <a:pt x="1358480" y="649874"/>
                  </a:lnTo>
                  <a:lnTo>
                    <a:pt x="1391106" y="682478"/>
                  </a:lnTo>
                  <a:lnTo>
                    <a:pt x="1427379" y="711071"/>
                  </a:lnTo>
                  <a:lnTo>
                    <a:pt x="1466933" y="735286"/>
                  </a:lnTo>
                  <a:lnTo>
                    <a:pt x="1509400" y="754758"/>
                  </a:lnTo>
                  <a:lnTo>
                    <a:pt x="1554414" y="769120"/>
                  </a:lnTo>
                  <a:lnTo>
                    <a:pt x="1601610" y="778006"/>
                  </a:lnTo>
                  <a:lnTo>
                    <a:pt x="1650619" y="781050"/>
                  </a:lnTo>
                  <a:lnTo>
                    <a:pt x="1699655" y="778006"/>
                  </a:lnTo>
                  <a:lnTo>
                    <a:pt x="1746873" y="769120"/>
                  </a:lnTo>
                  <a:lnTo>
                    <a:pt x="1791906" y="754758"/>
                  </a:lnTo>
                  <a:lnTo>
                    <a:pt x="1834389" y="735286"/>
                  </a:lnTo>
                  <a:lnTo>
                    <a:pt x="1873955" y="711071"/>
                  </a:lnTo>
                  <a:lnTo>
                    <a:pt x="1910238" y="682478"/>
                  </a:lnTo>
                  <a:lnTo>
                    <a:pt x="1942872" y="649874"/>
                  </a:lnTo>
                  <a:lnTo>
                    <a:pt x="1971490" y="613625"/>
                  </a:lnTo>
                  <a:lnTo>
                    <a:pt x="1995725" y="574097"/>
                  </a:lnTo>
                  <a:lnTo>
                    <a:pt x="2015213" y="531657"/>
                  </a:lnTo>
                  <a:lnTo>
                    <a:pt x="2029586" y="486670"/>
                  </a:lnTo>
                  <a:lnTo>
                    <a:pt x="2038479" y="439504"/>
                  </a:lnTo>
                  <a:lnTo>
                    <a:pt x="2041525" y="390525"/>
                  </a:lnTo>
                  <a:lnTo>
                    <a:pt x="2038479" y="341545"/>
                  </a:lnTo>
                  <a:lnTo>
                    <a:pt x="2029586" y="294379"/>
                  </a:lnTo>
                  <a:lnTo>
                    <a:pt x="2015213" y="249392"/>
                  </a:lnTo>
                  <a:lnTo>
                    <a:pt x="1995725" y="206952"/>
                  </a:lnTo>
                  <a:lnTo>
                    <a:pt x="1971490" y="167424"/>
                  </a:lnTo>
                  <a:lnTo>
                    <a:pt x="1942872" y="131175"/>
                  </a:lnTo>
                  <a:lnTo>
                    <a:pt x="1910238" y="98571"/>
                  </a:lnTo>
                  <a:lnTo>
                    <a:pt x="1873955" y="69978"/>
                  </a:lnTo>
                  <a:lnTo>
                    <a:pt x="1834389" y="45763"/>
                  </a:lnTo>
                  <a:lnTo>
                    <a:pt x="1791906" y="26291"/>
                  </a:lnTo>
                  <a:lnTo>
                    <a:pt x="1746873" y="11929"/>
                  </a:lnTo>
                  <a:lnTo>
                    <a:pt x="1699655" y="3043"/>
                  </a:lnTo>
                  <a:lnTo>
                    <a:pt x="1650619" y="0"/>
                  </a:lnTo>
                  <a:close/>
                </a:path>
                <a:path w="2041525" h="781050">
                  <a:moveTo>
                    <a:pt x="205105" y="128904"/>
                  </a:moveTo>
                  <a:lnTo>
                    <a:pt x="1635125" y="0"/>
                  </a:lnTo>
                </a:path>
                <a:path w="2041525" h="781050">
                  <a:moveTo>
                    <a:pt x="243205" y="644525"/>
                  </a:moveTo>
                  <a:lnTo>
                    <a:pt x="1685289" y="780415"/>
                  </a:lnTo>
                </a:path>
              </a:pathLst>
            </a:custGeom>
            <a:ln w="9525">
              <a:solidFill>
                <a:srgbClr val="000000"/>
              </a:solidFill>
            </a:ln>
          </p:spPr>
          <p:txBody>
            <a:bodyPr wrap="square" lIns="0" tIns="0" rIns="0" bIns="0" rtlCol="0"/>
            <a:lstStyle/>
            <a:p>
              <a:endParaRPr/>
            </a:p>
          </p:txBody>
        </p:sp>
        <p:sp>
          <p:nvSpPr>
            <p:cNvPr id="6" name="object 55"/>
            <p:cNvSpPr/>
            <p:nvPr/>
          </p:nvSpPr>
          <p:spPr>
            <a:xfrm>
              <a:off x="1846579" y="1321434"/>
              <a:ext cx="2648585" cy="873760"/>
            </a:xfrm>
            <a:custGeom>
              <a:avLst/>
              <a:gdLst/>
              <a:ahLst/>
              <a:cxnLst/>
              <a:rect l="l" t="t" r="r" b="b"/>
              <a:pathLst>
                <a:path w="2648585" h="873760">
                  <a:moveTo>
                    <a:pt x="596900" y="740791"/>
                  </a:moveTo>
                  <a:lnTo>
                    <a:pt x="585182" y="742031"/>
                  </a:lnTo>
                  <a:lnTo>
                    <a:pt x="573452" y="742902"/>
                  </a:lnTo>
                  <a:lnTo>
                    <a:pt x="561699" y="743416"/>
                  </a:lnTo>
                  <a:lnTo>
                    <a:pt x="549909" y="743584"/>
                  </a:lnTo>
                  <a:lnTo>
                    <a:pt x="498869" y="740303"/>
                  </a:lnTo>
                  <a:lnTo>
                    <a:pt x="450152" y="730770"/>
                  </a:lnTo>
                  <a:lnTo>
                    <a:pt x="404293" y="715454"/>
                  </a:lnTo>
                  <a:lnTo>
                    <a:pt x="361826" y="694824"/>
                  </a:lnTo>
                  <a:lnTo>
                    <a:pt x="323287" y="669348"/>
                  </a:lnTo>
                  <a:lnTo>
                    <a:pt x="289209" y="639493"/>
                  </a:lnTo>
                  <a:lnTo>
                    <a:pt x="260129" y="605729"/>
                  </a:lnTo>
                  <a:lnTo>
                    <a:pt x="236580" y="568524"/>
                  </a:lnTo>
                  <a:lnTo>
                    <a:pt x="219097" y="528346"/>
                  </a:lnTo>
                  <a:lnTo>
                    <a:pt x="208216" y="485663"/>
                  </a:lnTo>
                  <a:lnTo>
                    <a:pt x="204469" y="440944"/>
                  </a:lnTo>
                  <a:lnTo>
                    <a:pt x="208131" y="396748"/>
                  </a:lnTo>
                  <a:lnTo>
                    <a:pt x="218774" y="354521"/>
                  </a:lnTo>
                  <a:lnTo>
                    <a:pt x="235887" y="314719"/>
                  </a:lnTo>
                  <a:lnTo>
                    <a:pt x="258956" y="277799"/>
                  </a:lnTo>
                  <a:lnTo>
                    <a:pt x="287470" y="244218"/>
                  </a:lnTo>
                  <a:lnTo>
                    <a:pt x="320916" y="214432"/>
                  </a:lnTo>
                  <a:lnTo>
                    <a:pt x="358782" y="188899"/>
                  </a:lnTo>
                  <a:lnTo>
                    <a:pt x="400555" y="168075"/>
                  </a:lnTo>
                  <a:lnTo>
                    <a:pt x="445723" y="152418"/>
                  </a:lnTo>
                  <a:lnTo>
                    <a:pt x="493774" y="142384"/>
                  </a:lnTo>
                  <a:lnTo>
                    <a:pt x="544194" y="138429"/>
                  </a:lnTo>
                </a:path>
                <a:path w="2648585" h="873760">
                  <a:moveTo>
                    <a:pt x="1943227" y="873759"/>
                  </a:moveTo>
                  <a:lnTo>
                    <a:pt x="1994402" y="859797"/>
                  </a:lnTo>
                  <a:lnTo>
                    <a:pt x="2042900" y="841597"/>
                  </a:lnTo>
                  <a:lnTo>
                    <a:pt x="2088475" y="819438"/>
                  </a:lnTo>
                  <a:lnTo>
                    <a:pt x="2130880" y="793595"/>
                  </a:lnTo>
                  <a:lnTo>
                    <a:pt x="2169868" y="764346"/>
                  </a:lnTo>
                  <a:lnTo>
                    <a:pt x="2205193" y="731968"/>
                  </a:lnTo>
                  <a:lnTo>
                    <a:pt x="2236607" y="696737"/>
                  </a:lnTo>
                  <a:lnTo>
                    <a:pt x="2263866" y="658930"/>
                  </a:lnTo>
                  <a:lnTo>
                    <a:pt x="2286721" y="618824"/>
                  </a:lnTo>
                  <a:lnTo>
                    <a:pt x="2304927" y="576696"/>
                  </a:lnTo>
                  <a:lnTo>
                    <a:pt x="2318236" y="532822"/>
                  </a:lnTo>
                  <a:lnTo>
                    <a:pt x="2326403" y="487479"/>
                  </a:lnTo>
                  <a:lnTo>
                    <a:pt x="2329180" y="440944"/>
                  </a:lnTo>
                  <a:lnTo>
                    <a:pt x="2326430" y="394589"/>
                  </a:lnTo>
                  <a:lnTo>
                    <a:pt x="2318353" y="349478"/>
                  </a:lnTo>
                  <a:lnTo>
                    <a:pt x="2305200" y="305871"/>
                  </a:lnTo>
                  <a:lnTo>
                    <a:pt x="2287227" y="264030"/>
                  </a:lnTo>
                  <a:lnTo>
                    <a:pt x="2264688" y="224214"/>
                  </a:lnTo>
                  <a:lnTo>
                    <a:pt x="2237836" y="186684"/>
                  </a:lnTo>
                  <a:lnTo>
                    <a:pt x="2206926" y="151701"/>
                  </a:lnTo>
                  <a:lnTo>
                    <a:pt x="2172212" y="119525"/>
                  </a:lnTo>
                  <a:lnTo>
                    <a:pt x="2133948" y="90416"/>
                  </a:lnTo>
                  <a:lnTo>
                    <a:pt x="2092387" y="64635"/>
                  </a:lnTo>
                  <a:lnTo>
                    <a:pt x="2047785" y="42442"/>
                  </a:lnTo>
                  <a:lnTo>
                    <a:pt x="2000395" y="24098"/>
                  </a:lnTo>
                  <a:lnTo>
                    <a:pt x="1950472" y="9864"/>
                  </a:lnTo>
                  <a:lnTo>
                    <a:pt x="1898269" y="0"/>
                  </a:lnTo>
                </a:path>
                <a:path w="2648585" h="873760">
                  <a:moveTo>
                    <a:pt x="536575" y="137795"/>
                  </a:moveTo>
                  <a:lnTo>
                    <a:pt x="1885315" y="10159"/>
                  </a:lnTo>
                </a:path>
                <a:path w="2648585" h="873760">
                  <a:moveTo>
                    <a:pt x="536575" y="740409"/>
                  </a:moveTo>
                  <a:lnTo>
                    <a:pt x="1892934" y="867409"/>
                  </a:lnTo>
                </a:path>
                <a:path w="2648585" h="873760">
                  <a:moveTo>
                    <a:pt x="0" y="450215"/>
                  </a:moveTo>
                  <a:lnTo>
                    <a:pt x="2648585" y="450215"/>
                  </a:lnTo>
                </a:path>
              </a:pathLst>
            </a:custGeom>
            <a:ln w="9525">
              <a:solidFill>
                <a:srgbClr val="000000"/>
              </a:solidFill>
              <a:prstDash val="sysDashDot"/>
            </a:ln>
          </p:spPr>
          <p:txBody>
            <a:bodyPr wrap="square" lIns="0" tIns="0" rIns="0" bIns="0" rtlCol="0"/>
            <a:lstStyle/>
            <a:p>
              <a:endParaRPr/>
            </a:p>
          </p:txBody>
        </p:sp>
        <p:sp>
          <p:nvSpPr>
            <p:cNvPr id="7" name="object 56"/>
            <p:cNvSpPr/>
            <p:nvPr/>
          </p:nvSpPr>
          <p:spPr>
            <a:xfrm>
              <a:off x="2005329" y="1283334"/>
              <a:ext cx="2216150" cy="947419"/>
            </a:xfrm>
            <a:custGeom>
              <a:avLst/>
              <a:gdLst/>
              <a:ahLst/>
              <a:cxnLst/>
              <a:rect l="l" t="t" r="r" b="b"/>
              <a:pathLst>
                <a:path w="2216150" h="947419">
                  <a:moveTo>
                    <a:pt x="409575" y="805306"/>
                  </a:moveTo>
                  <a:lnTo>
                    <a:pt x="397361" y="806640"/>
                  </a:lnTo>
                  <a:lnTo>
                    <a:pt x="385111" y="807593"/>
                  </a:lnTo>
                  <a:lnTo>
                    <a:pt x="372838" y="808164"/>
                  </a:lnTo>
                  <a:lnTo>
                    <a:pt x="360552" y="808354"/>
                  </a:lnTo>
                  <a:lnTo>
                    <a:pt x="311626" y="805353"/>
                  </a:lnTo>
                  <a:lnTo>
                    <a:pt x="264700" y="796611"/>
                  </a:lnTo>
                  <a:lnTo>
                    <a:pt x="220206" y="782520"/>
                  </a:lnTo>
                  <a:lnTo>
                    <a:pt x="178571" y="763472"/>
                  </a:lnTo>
                  <a:lnTo>
                    <a:pt x="140226" y="739859"/>
                  </a:lnTo>
                  <a:lnTo>
                    <a:pt x="105600" y="712073"/>
                  </a:lnTo>
                  <a:lnTo>
                    <a:pt x="75123" y="680506"/>
                  </a:lnTo>
                  <a:lnTo>
                    <a:pt x="49224" y="645550"/>
                  </a:lnTo>
                  <a:lnTo>
                    <a:pt x="28332" y="607597"/>
                  </a:lnTo>
                  <a:lnTo>
                    <a:pt x="12878" y="567040"/>
                  </a:lnTo>
                  <a:lnTo>
                    <a:pt x="3291" y="524270"/>
                  </a:lnTo>
                  <a:lnTo>
                    <a:pt x="0" y="479678"/>
                  </a:lnTo>
                  <a:lnTo>
                    <a:pt x="3217" y="435599"/>
                  </a:lnTo>
                  <a:lnTo>
                    <a:pt x="12595" y="393279"/>
                  </a:lnTo>
                  <a:lnTo>
                    <a:pt x="27721" y="353101"/>
                  </a:lnTo>
                  <a:lnTo>
                    <a:pt x="48184" y="315449"/>
                  </a:lnTo>
                  <a:lnTo>
                    <a:pt x="73572" y="280705"/>
                  </a:lnTo>
                  <a:lnTo>
                    <a:pt x="103473" y="249253"/>
                  </a:lnTo>
                  <a:lnTo>
                    <a:pt x="137475" y="221476"/>
                  </a:lnTo>
                  <a:lnTo>
                    <a:pt x="175165" y="197757"/>
                  </a:lnTo>
                  <a:lnTo>
                    <a:pt x="216134" y="178480"/>
                  </a:lnTo>
                  <a:lnTo>
                    <a:pt x="259967" y="164028"/>
                  </a:lnTo>
                  <a:lnTo>
                    <a:pt x="306255" y="154783"/>
                  </a:lnTo>
                  <a:lnTo>
                    <a:pt x="354583" y="151129"/>
                  </a:lnTo>
                </a:path>
                <a:path w="2216150" h="947419">
                  <a:moveTo>
                    <a:pt x="1821815" y="947420"/>
                  </a:moveTo>
                  <a:lnTo>
                    <a:pt x="1870598" y="933000"/>
                  </a:lnTo>
                  <a:lnTo>
                    <a:pt x="1916997" y="914717"/>
                  </a:lnTo>
                  <a:lnTo>
                    <a:pt x="1960813" y="892804"/>
                  </a:lnTo>
                  <a:lnTo>
                    <a:pt x="2001851" y="867496"/>
                  </a:lnTo>
                  <a:lnTo>
                    <a:pt x="2039913" y="839027"/>
                  </a:lnTo>
                  <a:lnTo>
                    <a:pt x="2074804" y="807630"/>
                  </a:lnTo>
                  <a:lnTo>
                    <a:pt x="2106326" y="773541"/>
                  </a:lnTo>
                  <a:lnTo>
                    <a:pt x="2134283" y="736992"/>
                  </a:lnTo>
                  <a:lnTo>
                    <a:pt x="2158479" y="698218"/>
                  </a:lnTo>
                  <a:lnTo>
                    <a:pt x="2178716" y="657454"/>
                  </a:lnTo>
                  <a:lnTo>
                    <a:pt x="2194798" y="614933"/>
                  </a:lnTo>
                  <a:lnTo>
                    <a:pt x="2206529" y="570889"/>
                  </a:lnTo>
                  <a:lnTo>
                    <a:pt x="2213712" y="525557"/>
                  </a:lnTo>
                  <a:lnTo>
                    <a:pt x="2216149" y="479171"/>
                  </a:lnTo>
                  <a:lnTo>
                    <a:pt x="2213649" y="432124"/>
                  </a:lnTo>
                  <a:lnTo>
                    <a:pt x="2206290" y="386236"/>
                  </a:lnTo>
                  <a:lnTo>
                    <a:pt x="2194289" y="341737"/>
                  </a:lnTo>
                  <a:lnTo>
                    <a:pt x="2177861" y="298858"/>
                  </a:lnTo>
                  <a:lnTo>
                    <a:pt x="2157222" y="257828"/>
                  </a:lnTo>
                  <a:lnTo>
                    <a:pt x="2132586" y="218879"/>
                  </a:lnTo>
                  <a:lnTo>
                    <a:pt x="2104169" y="182242"/>
                  </a:lnTo>
                  <a:lnTo>
                    <a:pt x="2072186" y="148145"/>
                  </a:lnTo>
                  <a:lnTo>
                    <a:pt x="2036854" y="116821"/>
                  </a:lnTo>
                  <a:lnTo>
                    <a:pt x="1998387" y="88500"/>
                  </a:lnTo>
                  <a:lnTo>
                    <a:pt x="1957000" y="63411"/>
                  </a:lnTo>
                  <a:lnTo>
                    <a:pt x="1912910" y="41787"/>
                  </a:lnTo>
                  <a:lnTo>
                    <a:pt x="1866331" y="23856"/>
                  </a:lnTo>
                  <a:lnTo>
                    <a:pt x="1817479" y="9850"/>
                  </a:lnTo>
                  <a:lnTo>
                    <a:pt x="1766570" y="0"/>
                  </a:lnTo>
                </a:path>
                <a:path w="2216150" h="947419">
                  <a:moveTo>
                    <a:pt x="346075" y="149859"/>
                  </a:moveTo>
                  <a:lnTo>
                    <a:pt x="1760855" y="1904"/>
                  </a:lnTo>
                </a:path>
                <a:path w="2216150" h="947419">
                  <a:moveTo>
                    <a:pt x="346075" y="804545"/>
                  </a:moveTo>
                  <a:lnTo>
                    <a:pt x="1825624" y="946784"/>
                  </a:lnTo>
                </a:path>
              </a:pathLst>
            </a:custGeom>
            <a:ln w="9525">
              <a:solidFill>
                <a:srgbClr val="000000"/>
              </a:solidFill>
            </a:ln>
          </p:spPr>
          <p:txBody>
            <a:bodyPr wrap="square" lIns="0" tIns="0" rIns="0" bIns="0" rtlCol="0"/>
            <a:lstStyle/>
            <a:p>
              <a:endParaRPr/>
            </a:p>
          </p:txBody>
        </p:sp>
        <p:pic>
          <p:nvPicPr>
            <p:cNvPr id="8" name="object 57"/>
            <p:cNvPicPr/>
            <p:nvPr/>
          </p:nvPicPr>
          <p:blipFill>
            <a:blip r:embed="rId2" cstate="print"/>
            <a:stretch>
              <a:fillRect/>
            </a:stretch>
          </p:blipFill>
          <p:spPr>
            <a:xfrm>
              <a:off x="2197099" y="1726564"/>
              <a:ext cx="202183" cy="294640"/>
            </a:xfrm>
            <a:prstGeom prst="rect">
              <a:avLst/>
            </a:prstGeom>
          </p:spPr>
        </p:pic>
        <p:sp>
          <p:nvSpPr>
            <p:cNvPr id="9" name="object 58"/>
            <p:cNvSpPr/>
            <p:nvPr/>
          </p:nvSpPr>
          <p:spPr>
            <a:xfrm>
              <a:off x="3751579" y="1696084"/>
              <a:ext cx="0" cy="167005"/>
            </a:xfrm>
            <a:custGeom>
              <a:avLst/>
              <a:gdLst/>
              <a:ahLst/>
              <a:cxnLst/>
              <a:rect l="l" t="t" r="r" b="b"/>
              <a:pathLst>
                <a:path h="167005">
                  <a:moveTo>
                    <a:pt x="0" y="0"/>
                  </a:moveTo>
                  <a:lnTo>
                    <a:pt x="0" y="167004"/>
                  </a:lnTo>
                </a:path>
              </a:pathLst>
            </a:custGeom>
            <a:ln w="9525">
              <a:solidFill>
                <a:srgbClr val="000000"/>
              </a:solidFill>
            </a:ln>
          </p:spPr>
          <p:txBody>
            <a:bodyPr wrap="square" lIns="0" tIns="0" rIns="0" bIns="0" rtlCol="0"/>
            <a:lstStyle/>
            <a:p>
              <a:endParaRPr/>
            </a:p>
          </p:txBody>
        </p:sp>
        <p:sp>
          <p:nvSpPr>
            <p:cNvPr id="10" name="object 59"/>
            <p:cNvSpPr/>
            <p:nvPr/>
          </p:nvSpPr>
          <p:spPr>
            <a:xfrm>
              <a:off x="3069590" y="1223644"/>
              <a:ext cx="650875" cy="683895"/>
            </a:xfrm>
            <a:custGeom>
              <a:avLst/>
              <a:gdLst/>
              <a:ahLst/>
              <a:cxnLst/>
              <a:rect l="l" t="t" r="r" b="b"/>
              <a:pathLst>
                <a:path w="650875" h="683894">
                  <a:moveTo>
                    <a:pt x="50800" y="80645"/>
                  </a:moveTo>
                  <a:lnTo>
                    <a:pt x="31750" y="80645"/>
                  </a:lnTo>
                  <a:lnTo>
                    <a:pt x="31750" y="2794"/>
                  </a:lnTo>
                  <a:lnTo>
                    <a:pt x="28956" y="0"/>
                  </a:lnTo>
                  <a:lnTo>
                    <a:pt x="21844" y="0"/>
                  </a:lnTo>
                  <a:lnTo>
                    <a:pt x="19050" y="2794"/>
                  </a:lnTo>
                  <a:lnTo>
                    <a:pt x="19050" y="80645"/>
                  </a:lnTo>
                  <a:lnTo>
                    <a:pt x="0" y="80645"/>
                  </a:lnTo>
                  <a:lnTo>
                    <a:pt x="25400" y="131445"/>
                  </a:lnTo>
                  <a:lnTo>
                    <a:pt x="41275" y="99695"/>
                  </a:lnTo>
                  <a:lnTo>
                    <a:pt x="50800" y="80645"/>
                  </a:lnTo>
                  <a:close/>
                </a:path>
                <a:path w="650875" h="683894">
                  <a:moveTo>
                    <a:pt x="54610" y="256540"/>
                  </a:moveTo>
                  <a:lnTo>
                    <a:pt x="45085" y="237490"/>
                  </a:lnTo>
                  <a:lnTo>
                    <a:pt x="29210" y="205740"/>
                  </a:lnTo>
                  <a:lnTo>
                    <a:pt x="3810" y="256540"/>
                  </a:lnTo>
                  <a:lnTo>
                    <a:pt x="22860" y="256540"/>
                  </a:lnTo>
                  <a:lnTo>
                    <a:pt x="22860" y="338201"/>
                  </a:lnTo>
                  <a:lnTo>
                    <a:pt x="25654" y="340995"/>
                  </a:lnTo>
                  <a:lnTo>
                    <a:pt x="32766" y="340995"/>
                  </a:lnTo>
                  <a:lnTo>
                    <a:pt x="35560" y="338201"/>
                  </a:lnTo>
                  <a:lnTo>
                    <a:pt x="35560" y="256540"/>
                  </a:lnTo>
                  <a:lnTo>
                    <a:pt x="54610" y="256540"/>
                  </a:lnTo>
                  <a:close/>
                </a:path>
                <a:path w="650875" h="683894">
                  <a:moveTo>
                    <a:pt x="650494" y="673735"/>
                  </a:moveTo>
                  <a:lnTo>
                    <a:pt x="647700" y="670814"/>
                  </a:lnTo>
                  <a:lnTo>
                    <a:pt x="644271" y="670687"/>
                  </a:lnTo>
                  <a:lnTo>
                    <a:pt x="630301" y="669925"/>
                  </a:lnTo>
                  <a:lnTo>
                    <a:pt x="592963" y="660400"/>
                  </a:lnTo>
                  <a:lnTo>
                    <a:pt x="551688" y="632841"/>
                  </a:lnTo>
                  <a:lnTo>
                    <a:pt x="523875" y="591947"/>
                  </a:lnTo>
                  <a:lnTo>
                    <a:pt x="513715" y="542036"/>
                  </a:lnTo>
                  <a:lnTo>
                    <a:pt x="514096" y="533146"/>
                  </a:lnTo>
                  <a:lnTo>
                    <a:pt x="524891" y="490601"/>
                  </a:lnTo>
                  <a:lnTo>
                    <a:pt x="545998" y="458863"/>
                  </a:lnTo>
                  <a:lnTo>
                    <a:pt x="557276" y="473456"/>
                  </a:lnTo>
                  <a:lnTo>
                    <a:pt x="574205" y="438531"/>
                  </a:lnTo>
                  <a:lnTo>
                    <a:pt x="582041" y="422402"/>
                  </a:lnTo>
                  <a:lnTo>
                    <a:pt x="526288" y="433324"/>
                  </a:lnTo>
                  <a:lnTo>
                    <a:pt x="538200" y="448767"/>
                  </a:lnTo>
                  <a:lnTo>
                    <a:pt x="534162" y="452120"/>
                  </a:lnTo>
                  <a:lnTo>
                    <a:pt x="533400" y="452882"/>
                  </a:lnTo>
                  <a:lnTo>
                    <a:pt x="533146" y="453390"/>
                  </a:lnTo>
                  <a:lnTo>
                    <a:pt x="521970" y="469011"/>
                  </a:lnTo>
                  <a:lnTo>
                    <a:pt x="504190" y="513334"/>
                  </a:lnTo>
                  <a:lnTo>
                    <a:pt x="501142" y="542544"/>
                  </a:lnTo>
                  <a:lnTo>
                    <a:pt x="501777" y="557149"/>
                  </a:lnTo>
                  <a:lnTo>
                    <a:pt x="512445" y="597408"/>
                  </a:lnTo>
                  <a:lnTo>
                    <a:pt x="533908" y="632206"/>
                  </a:lnTo>
                  <a:lnTo>
                    <a:pt x="564388" y="659511"/>
                  </a:lnTo>
                  <a:lnTo>
                    <a:pt x="601726" y="677037"/>
                  </a:lnTo>
                  <a:lnTo>
                    <a:pt x="643636" y="683260"/>
                  </a:lnTo>
                  <a:lnTo>
                    <a:pt x="647065" y="683514"/>
                  </a:lnTo>
                  <a:lnTo>
                    <a:pt x="650113" y="680720"/>
                  </a:lnTo>
                  <a:lnTo>
                    <a:pt x="650252" y="677037"/>
                  </a:lnTo>
                  <a:lnTo>
                    <a:pt x="650494" y="673735"/>
                  </a:lnTo>
                  <a:close/>
                </a:path>
              </a:pathLst>
            </a:custGeom>
            <a:solidFill>
              <a:srgbClr val="000000"/>
            </a:solidFill>
          </p:spPr>
          <p:txBody>
            <a:bodyPr wrap="square" lIns="0" tIns="0" rIns="0" bIns="0" rtlCol="0"/>
            <a:lstStyle/>
            <a:p>
              <a:endParaRPr/>
            </a:p>
          </p:txBody>
        </p:sp>
        <p:pic>
          <p:nvPicPr>
            <p:cNvPr id="11" name="object 60"/>
            <p:cNvPicPr/>
            <p:nvPr/>
          </p:nvPicPr>
          <p:blipFill>
            <a:blip r:embed="rId3" cstate="print"/>
            <a:stretch>
              <a:fillRect/>
            </a:stretch>
          </p:blipFill>
          <p:spPr>
            <a:xfrm>
              <a:off x="3181984" y="1184782"/>
              <a:ext cx="214122" cy="192531"/>
            </a:xfrm>
            <a:prstGeom prst="rect">
              <a:avLst/>
            </a:prstGeom>
          </p:spPr>
        </p:pic>
        <p:sp>
          <p:nvSpPr>
            <p:cNvPr id="12" name="object 61"/>
            <p:cNvSpPr/>
            <p:nvPr/>
          </p:nvSpPr>
          <p:spPr>
            <a:xfrm>
              <a:off x="3510279" y="2168524"/>
              <a:ext cx="50800" cy="203200"/>
            </a:xfrm>
            <a:custGeom>
              <a:avLst/>
              <a:gdLst/>
              <a:ahLst/>
              <a:cxnLst/>
              <a:rect l="l" t="t" r="r" b="b"/>
              <a:pathLst>
                <a:path w="50800" h="203200">
                  <a:moveTo>
                    <a:pt x="28956" y="31750"/>
                  </a:moveTo>
                  <a:lnTo>
                    <a:pt x="21844" y="31750"/>
                  </a:lnTo>
                  <a:lnTo>
                    <a:pt x="19050" y="34543"/>
                  </a:lnTo>
                  <a:lnTo>
                    <a:pt x="19050" y="200405"/>
                  </a:lnTo>
                  <a:lnTo>
                    <a:pt x="21844" y="203200"/>
                  </a:lnTo>
                  <a:lnTo>
                    <a:pt x="28956" y="203200"/>
                  </a:lnTo>
                  <a:lnTo>
                    <a:pt x="31750" y="200405"/>
                  </a:lnTo>
                  <a:lnTo>
                    <a:pt x="31750" y="34543"/>
                  </a:lnTo>
                  <a:lnTo>
                    <a:pt x="28956" y="31750"/>
                  </a:lnTo>
                  <a:close/>
                </a:path>
                <a:path w="50800" h="203200">
                  <a:moveTo>
                    <a:pt x="25400" y="0"/>
                  </a:moveTo>
                  <a:lnTo>
                    <a:pt x="0" y="50800"/>
                  </a:lnTo>
                  <a:lnTo>
                    <a:pt x="19050" y="50800"/>
                  </a:lnTo>
                  <a:lnTo>
                    <a:pt x="19050" y="34543"/>
                  </a:lnTo>
                  <a:lnTo>
                    <a:pt x="21844" y="31750"/>
                  </a:lnTo>
                  <a:lnTo>
                    <a:pt x="41275" y="31750"/>
                  </a:lnTo>
                  <a:lnTo>
                    <a:pt x="25400" y="0"/>
                  </a:lnTo>
                  <a:close/>
                </a:path>
                <a:path w="50800" h="203200">
                  <a:moveTo>
                    <a:pt x="41275" y="31750"/>
                  </a:moveTo>
                  <a:lnTo>
                    <a:pt x="28956" y="31750"/>
                  </a:lnTo>
                  <a:lnTo>
                    <a:pt x="31750" y="34543"/>
                  </a:lnTo>
                  <a:lnTo>
                    <a:pt x="31750" y="50800"/>
                  </a:lnTo>
                  <a:lnTo>
                    <a:pt x="50800" y="50800"/>
                  </a:lnTo>
                  <a:lnTo>
                    <a:pt x="41275" y="31750"/>
                  </a:lnTo>
                  <a:close/>
                </a:path>
              </a:pathLst>
            </a:custGeom>
            <a:solidFill>
              <a:srgbClr val="000000"/>
            </a:solidFill>
          </p:spPr>
          <p:txBody>
            <a:bodyPr wrap="square" lIns="0" tIns="0" rIns="0" bIns="0" rtlCol="0"/>
            <a:lstStyle/>
            <a:p>
              <a:endParaRPr/>
            </a:p>
          </p:txBody>
        </p:sp>
      </p:grpSp>
      <p:sp>
        <p:nvSpPr>
          <p:cNvPr id="13" name="Rectangle 12"/>
          <p:cNvSpPr/>
          <p:nvPr/>
        </p:nvSpPr>
        <p:spPr>
          <a:xfrm>
            <a:off x="3052995" y="1371600"/>
            <a:ext cx="1595206" cy="523220"/>
          </a:xfrm>
          <a:prstGeom prst="rect">
            <a:avLst/>
          </a:prstGeom>
        </p:spPr>
        <p:txBody>
          <a:bodyPr wrap="square">
            <a:spAutoFit/>
          </a:bodyPr>
          <a:lstStyle/>
          <a:p>
            <a:pPr marL="258445" algn="ctr">
              <a:lnSpc>
                <a:spcPct val="100000"/>
              </a:lnSpc>
              <a:spcBef>
                <a:spcPts val="810"/>
              </a:spcBef>
            </a:pPr>
            <a:r>
              <a:rPr lang="en-US" sz="1200" dirty="0" smtClean="0">
                <a:latin typeface="Microsoft Sans Serif"/>
                <a:cs typeface="Microsoft Sans Serif"/>
              </a:rPr>
              <a:t>Slack</a:t>
            </a:r>
            <a:r>
              <a:rPr lang="en-US" sz="1200" spc="-5" dirty="0" smtClean="0">
                <a:latin typeface="Microsoft Sans Serif"/>
                <a:cs typeface="Microsoft Sans Serif"/>
              </a:rPr>
              <a:t> </a:t>
            </a:r>
            <a:r>
              <a:rPr lang="en-US" sz="1200" dirty="0" smtClean="0">
                <a:latin typeface="Microsoft Sans Serif"/>
                <a:cs typeface="Microsoft Sans Serif"/>
              </a:rPr>
              <a:t>Side</a:t>
            </a:r>
            <a:r>
              <a:rPr lang="en-US" sz="1200" spc="420" dirty="0" smtClean="0">
                <a:latin typeface="Microsoft Sans Serif"/>
                <a:cs typeface="Microsoft Sans Serif"/>
              </a:rPr>
              <a:t> </a:t>
            </a:r>
            <a:r>
              <a:rPr lang="en-US" sz="2400" baseline="-13888" dirty="0" smtClean="0">
                <a:latin typeface="Microsoft Sans Serif"/>
                <a:cs typeface="Microsoft Sans Serif"/>
              </a:rPr>
              <a:t>Thickness</a:t>
            </a:r>
            <a:endParaRPr lang="en-US" sz="2400" baseline="-13888" dirty="0">
              <a:latin typeface="Microsoft Sans Serif"/>
              <a:cs typeface="Microsoft Sans Serif"/>
            </a:endParaRPr>
          </a:p>
        </p:txBody>
      </p:sp>
      <p:sp>
        <p:nvSpPr>
          <p:cNvPr id="14" name="Rectangle 13"/>
          <p:cNvSpPr/>
          <p:nvPr/>
        </p:nvSpPr>
        <p:spPr>
          <a:xfrm>
            <a:off x="2438401" y="2286001"/>
            <a:ext cx="1219200" cy="312906"/>
          </a:xfrm>
          <a:prstGeom prst="rect">
            <a:avLst/>
          </a:prstGeom>
        </p:spPr>
        <p:txBody>
          <a:bodyPr wrap="square">
            <a:spAutoFit/>
          </a:bodyPr>
          <a:lstStyle/>
          <a:p>
            <a:pPr marL="258445" algn="ctr">
              <a:lnSpc>
                <a:spcPct val="100000"/>
              </a:lnSpc>
              <a:spcBef>
                <a:spcPts val="810"/>
              </a:spcBef>
            </a:pPr>
            <a:r>
              <a:rPr lang="en-US" sz="700" dirty="0" smtClean="0">
                <a:latin typeface="Microsoft Sans Serif"/>
                <a:cs typeface="Microsoft Sans Serif"/>
              </a:rPr>
              <a:t>Slack</a:t>
            </a:r>
            <a:r>
              <a:rPr lang="en-US" sz="700" spc="-5" dirty="0" smtClean="0">
                <a:latin typeface="Microsoft Sans Serif"/>
                <a:cs typeface="Microsoft Sans Serif"/>
              </a:rPr>
              <a:t> </a:t>
            </a:r>
            <a:r>
              <a:rPr lang="en-US" sz="700" dirty="0" smtClean="0">
                <a:latin typeface="Microsoft Sans Serif"/>
                <a:cs typeface="Microsoft Sans Serif"/>
              </a:rPr>
              <a:t>Side</a:t>
            </a:r>
            <a:r>
              <a:rPr lang="en-US" sz="700" spc="420" dirty="0" smtClean="0">
                <a:latin typeface="Microsoft Sans Serif"/>
                <a:cs typeface="Microsoft Sans Serif"/>
              </a:rPr>
              <a:t> </a:t>
            </a:r>
            <a:r>
              <a:rPr lang="en-US" sz="1100" baseline="-13888" dirty="0" smtClean="0">
                <a:latin typeface="Microsoft Sans Serif"/>
                <a:cs typeface="Microsoft Sans Serif"/>
              </a:rPr>
              <a:t>Thickness</a:t>
            </a:r>
            <a:endParaRPr lang="en-US" sz="1100" baseline="-13888" dirty="0">
              <a:latin typeface="Microsoft Sans Serif"/>
              <a:cs typeface="Microsoft Sans Serif"/>
            </a:endParaRPr>
          </a:p>
        </p:txBody>
      </p:sp>
      <p:sp>
        <p:nvSpPr>
          <p:cNvPr id="15" name="Rectangle 14"/>
          <p:cNvSpPr/>
          <p:nvPr/>
        </p:nvSpPr>
        <p:spPr>
          <a:xfrm>
            <a:off x="1523999" y="2819400"/>
            <a:ext cx="914401" cy="841256"/>
          </a:xfrm>
          <a:prstGeom prst="rect">
            <a:avLst/>
          </a:prstGeom>
        </p:spPr>
        <p:txBody>
          <a:bodyPr wrap="square">
            <a:spAutoFit/>
          </a:bodyPr>
          <a:lstStyle/>
          <a:p>
            <a:pPr marL="258445" algn="ctr">
              <a:lnSpc>
                <a:spcPct val="100000"/>
              </a:lnSpc>
              <a:spcBef>
                <a:spcPts val="810"/>
              </a:spcBef>
            </a:pPr>
            <a:r>
              <a:rPr lang="en-US" sz="1100" b="1" dirty="0" smtClean="0">
                <a:latin typeface="Microsoft Sans Serif"/>
                <a:cs typeface="Microsoft Sans Serif"/>
              </a:rPr>
              <a:t>Slack</a:t>
            </a:r>
            <a:r>
              <a:rPr lang="en-US" sz="1100" b="1" spc="-5" dirty="0" smtClean="0">
                <a:latin typeface="Microsoft Sans Serif"/>
                <a:cs typeface="Microsoft Sans Serif"/>
              </a:rPr>
              <a:t> </a:t>
            </a:r>
            <a:r>
              <a:rPr lang="en-US" sz="1100" b="1" dirty="0" smtClean="0">
                <a:latin typeface="Microsoft Sans Serif"/>
                <a:cs typeface="Microsoft Sans Serif"/>
              </a:rPr>
              <a:t>Side</a:t>
            </a:r>
            <a:r>
              <a:rPr lang="en-US" sz="1100" b="1" spc="420" dirty="0" smtClean="0">
                <a:latin typeface="Microsoft Sans Serif"/>
                <a:cs typeface="Microsoft Sans Serif"/>
              </a:rPr>
              <a:t> </a:t>
            </a:r>
            <a:r>
              <a:rPr lang="en-US" sz="2000" b="1" baseline="-13888" dirty="0" smtClean="0">
                <a:latin typeface="Microsoft Sans Serif"/>
                <a:cs typeface="Microsoft Sans Serif"/>
              </a:rPr>
              <a:t>Thickness</a:t>
            </a:r>
            <a:endParaRPr lang="en-US" sz="2000" b="1" baseline="-13888" dirty="0">
              <a:latin typeface="Microsoft Sans Serif"/>
              <a:cs typeface="Microsoft Sans Serif"/>
            </a:endParaRPr>
          </a:p>
        </p:txBody>
      </p:sp>
      <p:sp>
        <p:nvSpPr>
          <p:cNvPr id="16" name="Rectangle 15"/>
          <p:cNvSpPr/>
          <p:nvPr/>
        </p:nvSpPr>
        <p:spPr>
          <a:xfrm>
            <a:off x="4800600" y="2590800"/>
            <a:ext cx="1290405" cy="466794"/>
          </a:xfrm>
          <a:prstGeom prst="rect">
            <a:avLst/>
          </a:prstGeom>
        </p:spPr>
        <p:txBody>
          <a:bodyPr wrap="square">
            <a:spAutoFit/>
          </a:bodyPr>
          <a:lstStyle/>
          <a:p>
            <a:pPr marL="258445" algn="ctr">
              <a:lnSpc>
                <a:spcPct val="100000"/>
              </a:lnSpc>
              <a:spcBef>
                <a:spcPts val="810"/>
              </a:spcBef>
            </a:pPr>
            <a:r>
              <a:rPr lang="en-US" sz="1100" dirty="0" smtClean="0">
                <a:latin typeface="Microsoft Sans Serif"/>
                <a:cs typeface="Microsoft Sans Serif"/>
              </a:rPr>
              <a:t>Slack</a:t>
            </a:r>
            <a:r>
              <a:rPr lang="en-US" sz="1100" spc="-5" dirty="0" smtClean="0">
                <a:latin typeface="Microsoft Sans Serif"/>
                <a:cs typeface="Microsoft Sans Serif"/>
              </a:rPr>
              <a:t> </a:t>
            </a:r>
            <a:r>
              <a:rPr lang="en-US" sz="1000" dirty="0" smtClean="0">
                <a:latin typeface="Microsoft Sans Serif"/>
                <a:cs typeface="Microsoft Sans Serif"/>
              </a:rPr>
              <a:t>Side</a:t>
            </a:r>
            <a:r>
              <a:rPr lang="en-US" sz="1100" spc="420" dirty="0" smtClean="0">
                <a:latin typeface="Microsoft Sans Serif"/>
                <a:cs typeface="Microsoft Sans Serif"/>
              </a:rPr>
              <a:t> </a:t>
            </a:r>
            <a:r>
              <a:rPr lang="en-US" sz="2000" baseline="-13888" dirty="0" smtClean="0">
                <a:latin typeface="Microsoft Sans Serif"/>
                <a:cs typeface="Microsoft Sans Serif"/>
              </a:rPr>
              <a:t>Thickness</a:t>
            </a:r>
            <a:endParaRPr lang="en-US" sz="2000" baseline="-13888" dirty="0">
              <a:latin typeface="Microsoft Sans Serif"/>
              <a:cs typeface="Microsoft Sans Serif"/>
            </a:endParaRPr>
          </a:p>
        </p:txBody>
      </p:sp>
      <p:sp>
        <p:nvSpPr>
          <p:cNvPr id="18" name="Rectangle 17"/>
          <p:cNvSpPr/>
          <p:nvPr/>
        </p:nvSpPr>
        <p:spPr>
          <a:xfrm>
            <a:off x="381000" y="3982998"/>
            <a:ext cx="2057400" cy="369332"/>
          </a:xfrm>
          <a:prstGeom prst="rect">
            <a:avLst/>
          </a:prstGeom>
        </p:spPr>
        <p:txBody>
          <a:bodyPr wrap="square">
            <a:spAutoFit/>
          </a:bodyPr>
          <a:lstStyle/>
          <a:p>
            <a:pPr marL="12700">
              <a:lnSpc>
                <a:spcPct val="100000"/>
              </a:lnSpc>
              <a:spcBef>
                <a:spcPts val="100"/>
              </a:spcBef>
            </a:pPr>
            <a:r>
              <a:rPr lang="en-US" dirty="0" smtClean="0">
                <a:latin typeface="Microsoft Sans Serif"/>
                <a:cs typeface="Microsoft Sans Serif"/>
              </a:rPr>
              <a:t>Effective</a:t>
            </a:r>
            <a:r>
              <a:rPr lang="en-US" spc="-40" dirty="0" smtClean="0">
                <a:latin typeface="Microsoft Sans Serif"/>
                <a:cs typeface="Microsoft Sans Serif"/>
              </a:rPr>
              <a:t> </a:t>
            </a:r>
            <a:r>
              <a:rPr lang="en-US" spc="-5" dirty="0" smtClean="0">
                <a:latin typeface="Microsoft Sans Serif"/>
                <a:cs typeface="Microsoft Sans Serif"/>
              </a:rPr>
              <a:t>Radius</a:t>
            </a:r>
            <a:endParaRPr lang="en-US" dirty="0">
              <a:latin typeface="Microsoft Sans Serif"/>
              <a:cs typeface="Microsoft Sans Serif"/>
            </a:endParaRPr>
          </a:p>
        </p:txBody>
      </p:sp>
      <p:sp>
        <p:nvSpPr>
          <p:cNvPr id="19" name="Rectangle 18"/>
          <p:cNvSpPr/>
          <p:nvPr/>
        </p:nvSpPr>
        <p:spPr>
          <a:xfrm>
            <a:off x="2209800" y="4419599"/>
            <a:ext cx="1295400" cy="659155"/>
          </a:xfrm>
          <a:prstGeom prst="rect">
            <a:avLst/>
          </a:prstGeom>
        </p:spPr>
        <p:txBody>
          <a:bodyPr wrap="square">
            <a:spAutoFit/>
          </a:bodyPr>
          <a:lstStyle/>
          <a:p>
            <a:pPr marL="12700">
              <a:spcBef>
                <a:spcPts val="100"/>
              </a:spcBef>
            </a:pPr>
            <a:r>
              <a:rPr lang="en-US" spc="-5" dirty="0" smtClean="0">
                <a:latin typeface="Microsoft Sans Serif"/>
                <a:cs typeface="Microsoft Sans Serif"/>
              </a:rPr>
              <a:t>Tight</a:t>
            </a:r>
            <a:r>
              <a:rPr lang="en-US" spc="-35" dirty="0" smtClean="0">
                <a:latin typeface="Microsoft Sans Serif"/>
                <a:cs typeface="Microsoft Sans Serif"/>
              </a:rPr>
              <a:t> </a:t>
            </a:r>
            <a:r>
              <a:rPr lang="en-US" dirty="0" smtClean="0">
                <a:latin typeface="Microsoft Sans Serif"/>
                <a:cs typeface="Microsoft Sans Serif"/>
              </a:rPr>
              <a:t>Side</a:t>
            </a:r>
          </a:p>
          <a:p>
            <a:pPr marL="12700">
              <a:lnSpc>
                <a:spcPct val="100000"/>
              </a:lnSpc>
              <a:spcBef>
                <a:spcPts val="100"/>
              </a:spcBef>
            </a:pPr>
            <a:endParaRPr lang="en-US" dirty="0">
              <a:latin typeface="Microsoft Sans Serif"/>
              <a:cs typeface="Microsoft Sans Serif"/>
            </a:endParaRPr>
          </a:p>
        </p:txBody>
      </p:sp>
      <p:sp>
        <p:nvSpPr>
          <p:cNvPr id="20" name="Rectangle 19"/>
          <p:cNvSpPr/>
          <p:nvPr/>
        </p:nvSpPr>
        <p:spPr>
          <a:xfrm>
            <a:off x="3689386" y="4721662"/>
            <a:ext cx="1765227" cy="369332"/>
          </a:xfrm>
          <a:prstGeom prst="rect">
            <a:avLst/>
          </a:prstGeom>
        </p:spPr>
        <p:txBody>
          <a:bodyPr wrap="square">
            <a:spAutoFit/>
          </a:bodyPr>
          <a:lstStyle/>
          <a:p>
            <a:pPr marL="12700">
              <a:lnSpc>
                <a:spcPct val="100000"/>
              </a:lnSpc>
              <a:spcBef>
                <a:spcPts val="100"/>
              </a:spcBef>
            </a:pPr>
            <a:r>
              <a:rPr lang="en-US" spc="-5" dirty="0" smtClean="0">
                <a:latin typeface="Microsoft Sans Serif"/>
                <a:cs typeface="Microsoft Sans Serif"/>
              </a:rPr>
              <a:t>Neutral</a:t>
            </a:r>
            <a:r>
              <a:rPr lang="en-US" spc="-40" dirty="0" smtClean="0">
                <a:latin typeface="Microsoft Sans Serif"/>
                <a:cs typeface="Microsoft Sans Serif"/>
              </a:rPr>
              <a:t> </a:t>
            </a:r>
            <a:r>
              <a:rPr lang="en-US" dirty="0" smtClean="0">
                <a:latin typeface="Microsoft Sans Serif"/>
                <a:cs typeface="Microsoft Sans Serif"/>
              </a:rPr>
              <a:t>Section</a:t>
            </a:r>
            <a:endParaRPr lang="en-US" dirty="0">
              <a:latin typeface="Microsoft Sans Serif"/>
              <a:cs typeface="Microsoft Sans Serif"/>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8847"/>
            <a:ext cx="8458200" cy="6001643"/>
          </a:xfrm>
          <a:prstGeom prst="rect">
            <a:avLst/>
          </a:prstGeom>
        </p:spPr>
        <p:txBody>
          <a:bodyPr wrap="square">
            <a:spAutoFit/>
          </a:bodyPr>
          <a:lstStyle/>
          <a:p>
            <a:pPr lvl="0" algn="just" fontAlgn="base">
              <a:spcBef>
                <a:spcPct val="0"/>
              </a:spcBef>
              <a:spcAft>
                <a:spcPct val="0"/>
              </a:spcAft>
              <a:tabLst>
                <a:tab pos="596900" algn="l"/>
              </a:tabLst>
            </a:pPr>
            <a:r>
              <a:rPr lang="en-US" sz="2400" b="1" dirty="0" smtClean="0">
                <a:latin typeface="+mj-lt"/>
                <a:ea typeface="Calibri" pitchFamily="34" charset="0"/>
                <a:cs typeface="Arial" pitchFamily="34" charset="0"/>
              </a:rPr>
              <a:t>Microscopic Approach:</a:t>
            </a:r>
          </a:p>
          <a:p>
            <a:pPr lvl="0" algn="just" eaLnBrk="0" fontAlgn="base" hangingPunct="0">
              <a:spcBef>
                <a:spcPct val="0"/>
              </a:spcBef>
              <a:spcAft>
                <a:spcPct val="0"/>
              </a:spcAft>
              <a:buFontTx/>
              <a:buChar char="•"/>
              <a:tabLst>
                <a:tab pos="596900" algn="l"/>
              </a:tabLst>
            </a:pPr>
            <a:r>
              <a:rPr lang="en-US" sz="2400" dirty="0" smtClean="0">
                <a:latin typeface="+mj-lt"/>
                <a:ea typeface="Calibri" pitchFamily="34" charset="0"/>
                <a:cs typeface="Arial" pitchFamily="34" charset="0"/>
              </a:rPr>
              <a:t>The approach considers that the system is made up of a very large number of discrete particles known as molecules. These molecules have different velocities are energies. The values of these energies are constantly changing with time. This approach to thermodynamics, which is concerned directly with the structure of the matter, is known as statistical thermodynamics.</a:t>
            </a:r>
            <a:endParaRPr lang="en-US" sz="1200" dirty="0" smtClean="0">
              <a:latin typeface="+mj-lt"/>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latin typeface="+mj-lt"/>
                <a:ea typeface="Calibri" pitchFamily="34" charset="0"/>
                <a:cs typeface="Arial" pitchFamily="34" charset="0"/>
              </a:rPr>
              <a:t>The behavior of the system is found by using statistical methods, as the number of molecules is very large. So advanced statistical and mathematical methods are needed to explain the changes in the system.</a:t>
            </a:r>
            <a:endParaRPr lang="en-US" sz="1200" dirty="0" smtClean="0">
              <a:latin typeface="+mj-lt"/>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latin typeface="+mj-lt"/>
                <a:ea typeface="Calibri" pitchFamily="34" charset="0"/>
                <a:cs typeface="Arial" pitchFamily="34" charset="0"/>
              </a:rPr>
              <a:t>The properties like velocity, momentum, impulse, kinetic energy and instruments cannot easily measure force of impact etc. that describe the molecule.</a:t>
            </a:r>
            <a:endParaRPr lang="en-US" sz="1200" dirty="0" smtClean="0">
              <a:latin typeface="+mj-lt"/>
              <a:cs typeface="Arial" pitchFamily="34" charset="0"/>
            </a:endParaRPr>
          </a:p>
          <a:p>
            <a:pPr lvl="0" algn="just" eaLnBrk="0" fontAlgn="base" hangingPunct="0">
              <a:spcBef>
                <a:spcPct val="0"/>
              </a:spcBef>
              <a:spcAft>
                <a:spcPct val="0"/>
              </a:spcAft>
              <a:buFontTx/>
              <a:buChar char="•"/>
              <a:tabLst>
                <a:tab pos="596900" algn="l"/>
              </a:tabLst>
            </a:pPr>
            <a:r>
              <a:rPr lang="en-US" sz="2400" dirty="0" smtClean="0">
                <a:latin typeface="+mj-lt"/>
                <a:ea typeface="Calibri" pitchFamily="34" charset="0"/>
                <a:cs typeface="Arial" pitchFamily="34" charset="0"/>
              </a:rPr>
              <a:t>Large numbers of variables are needed to describe a system. So the approach is complicated.</a:t>
            </a:r>
            <a:endParaRPr lang="en-US" sz="360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1"/>
            <a:ext cx="8534400" cy="2523768"/>
          </a:xfrm>
          <a:prstGeom prst="rect">
            <a:avLst/>
          </a:prstGeom>
        </p:spPr>
        <p:txBody>
          <a:bodyPr wrap="square">
            <a:spAutoFit/>
          </a:bodyPr>
          <a:lstStyle/>
          <a:p>
            <a:pPr marL="12700">
              <a:lnSpc>
                <a:spcPct val="100000"/>
              </a:lnSpc>
              <a:spcBef>
                <a:spcPts val="565"/>
              </a:spcBef>
            </a:pPr>
            <a:r>
              <a:rPr lang="en-US" b="1" spc="-5" dirty="0" smtClean="0">
                <a:latin typeface="Times New Roman"/>
                <a:cs typeface="Times New Roman"/>
              </a:rPr>
              <a:t>Cross</a:t>
            </a:r>
            <a:r>
              <a:rPr lang="en-US" b="1" spc="-20" dirty="0" smtClean="0">
                <a:latin typeface="Times New Roman"/>
                <a:cs typeface="Times New Roman"/>
              </a:rPr>
              <a:t> </a:t>
            </a:r>
            <a:r>
              <a:rPr lang="en-US" b="1" dirty="0" smtClean="0">
                <a:latin typeface="Times New Roman"/>
                <a:cs typeface="Times New Roman"/>
              </a:rPr>
              <a:t>Belt</a:t>
            </a:r>
            <a:r>
              <a:rPr lang="en-US" b="1" spc="-15" dirty="0" smtClean="0">
                <a:latin typeface="Times New Roman"/>
                <a:cs typeface="Times New Roman"/>
              </a:rPr>
              <a:t> </a:t>
            </a:r>
            <a:r>
              <a:rPr lang="en-US" b="1" dirty="0" smtClean="0">
                <a:latin typeface="Times New Roman"/>
                <a:cs typeface="Times New Roman"/>
              </a:rPr>
              <a:t>Drive</a:t>
            </a:r>
            <a:endParaRPr lang="en-US" dirty="0" smtClean="0">
              <a:latin typeface="Times New Roman"/>
              <a:cs typeface="Times New Roman"/>
            </a:endParaRPr>
          </a:p>
          <a:p>
            <a:pPr marL="372110" marR="5080">
              <a:lnSpc>
                <a:spcPct val="150000"/>
              </a:lnSpc>
              <a:spcBef>
                <a:spcPts val="615"/>
              </a:spcBef>
            </a:pPr>
            <a:r>
              <a:rPr lang="en-US" spc="-10" dirty="0" smtClean="0">
                <a:latin typeface="Times New Roman"/>
                <a:cs typeface="Times New Roman"/>
              </a:rPr>
              <a:t>In</a:t>
            </a:r>
            <a:r>
              <a:rPr lang="en-US" spc="5" dirty="0" smtClean="0">
                <a:latin typeface="Times New Roman"/>
                <a:cs typeface="Times New Roman"/>
              </a:rPr>
              <a:t> </a:t>
            </a:r>
            <a:r>
              <a:rPr lang="en-US" dirty="0" smtClean="0">
                <a:latin typeface="Times New Roman"/>
                <a:cs typeface="Times New Roman"/>
              </a:rPr>
              <a:t>case</a:t>
            </a:r>
            <a:r>
              <a:rPr lang="en-US" spc="10" dirty="0" smtClean="0">
                <a:latin typeface="Times New Roman"/>
                <a:cs typeface="Times New Roman"/>
              </a:rPr>
              <a:t> </a:t>
            </a:r>
            <a:r>
              <a:rPr lang="en-US" dirty="0" smtClean="0">
                <a:latin typeface="Times New Roman"/>
                <a:cs typeface="Times New Roman"/>
              </a:rPr>
              <a:t>of cross</a:t>
            </a:r>
            <a:r>
              <a:rPr lang="en-US" spc="15" dirty="0" smtClean="0">
                <a:latin typeface="Times New Roman"/>
                <a:cs typeface="Times New Roman"/>
              </a:rPr>
              <a:t> </a:t>
            </a:r>
            <a:r>
              <a:rPr lang="en-US" dirty="0" smtClean="0">
                <a:latin typeface="Times New Roman"/>
                <a:cs typeface="Times New Roman"/>
              </a:rPr>
              <a:t>belt</a:t>
            </a:r>
            <a:r>
              <a:rPr lang="en-US" spc="10" dirty="0" smtClean="0">
                <a:latin typeface="Times New Roman"/>
                <a:cs typeface="Times New Roman"/>
              </a:rPr>
              <a:t> </a:t>
            </a:r>
            <a:r>
              <a:rPr lang="en-US" spc="-5" dirty="0" smtClean="0">
                <a:latin typeface="Times New Roman"/>
                <a:cs typeface="Times New Roman"/>
              </a:rPr>
              <a:t>drive,</a:t>
            </a:r>
            <a:r>
              <a:rPr lang="en-US" spc="5" dirty="0" smtClean="0">
                <a:latin typeface="Times New Roman"/>
                <a:cs typeface="Times New Roman"/>
              </a:rPr>
              <a:t> </a:t>
            </a:r>
            <a:r>
              <a:rPr lang="en-US" dirty="0" smtClean="0">
                <a:latin typeface="Times New Roman"/>
                <a:cs typeface="Times New Roman"/>
              </a:rPr>
              <a:t>the pulleys</a:t>
            </a:r>
            <a:r>
              <a:rPr lang="en-US" spc="5" dirty="0" smtClean="0">
                <a:latin typeface="Times New Roman"/>
                <a:cs typeface="Times New Roman"/>
              </a:rPr>
              <a:t> </a:t>
            </a:r>
            <a:r>
              <a:rPr lang="en-US" dirty="0" smtClean="0">
                <a:latin typeface="Times New Roman"/>
                <a:cs typeface="Times New Roman"/>
              </a:rPr>
              <a:t>rotate</a:t>
            </a:r>
            <a:r>
              <a:rPr lang="en-US" spc="5" dirty="0" smtClean="0">
                <a:latin typeface="Times New Roman"/>
                <a:cs typeface="Times New Roman"/>
              </a:rPr>
              <a:t> </a:t>
            </a:r>
            <a:r>
              <a:rPr lang="en-US" dirty="0" smtClean="0">
                <a:latin typeface="Times New Roman"/>
                <a:cs typeface="Times New Roman"/>
              </a:rPr>
              <a:t>in</a:t>
            </a:r>
            <a:r>
              <a:rPr lang="en-US" spc="5" dirty="0" smtClean="0">
                <a:latin typeface="Times New Roman"/>
                <a:cs typeface="Times New Roman"/>
              </a:rPr>
              <a:t> </a:t>
            </a:r>
            <a:r>
              <a:rPr lang="en-US" dirty="0" smtClean="0">
                <a:latin typeface="Times New Roman"/>
                <a:cs typeface="Times New Roman"/>
              </a:rPr>
              <a:t>the</a:t>
            </a:r>
            <a:r>
              <a:rPr lang="en-US" spc="5" dirty="0" smtClean="0">
                <a:latin typeface="Times New Roman"/>
                <a:cs typeface="Times New Roman"/>
              </a:rPr>
              <a:t> </a:t>
            </a:r>
            <a:r>
              <a:rPr lang="en-US" dirty="0" smtClean="0">
                <a:latin typeface="Times New Roman"/>
                <a:cs typeface="Times New Roman"/>
              </a:rPr>
              <a:t>opposite</a:t>
            </a:r>
            <a:r>
              <a:rPr lang="en-US" spc="5" dirty="0" smtClean="0">
                <a:latin typeface="Times New Roman"/>
                <a:cs typeface="Times New Roman"/>
              </a:rPr>
              <a:t> </a:t>
            </a:r>
            <a:r>
              <a:rPr lang="en-US" dirty="0" smtClean="0">
                <a:latin typeface="Times New Roman"/>
                <a:cs typeface="Times New Roman"/>
              </a:rPr>
              <a:t>direction.</a:t>
            </a:r>
            <a:r>
              <a:rPr lang="en-US" spc="5" dirty="0" smtClean="0">
                <a:latin typeface="Times New Roman"/>
                <a:cs typeface="Times New Roman"/>
              </a:rPr>
              <a:t> </a:t>
            </a:r>
            <a:r>
              <a:rPr lang="en-US" dirty="0" smtClean="0">
                <a:latin typeface="Times New Roman"/>
                <a:cs typeface="Times New Roman"/>
              </a:rPr>
              <a:t>The</a:t>
            </a:r>
            <a:r>
              <a:rPr lang="en-US" spc="5" dirty="0" smtClean="0">
                <a:latin typeface="Times New Roman"/>
                <a:cs typeface="Times New Roman"/>
              </a:rPr>
              <a:t> </a:t>
            </a:r>
            <a:r>
              <a:rPr lang="en-US" spc="-5" dirty="0" smtClean="0">
                <a:latin typeface="Times New Roman"/>
                <a:cs typeface="Times New Roman"/>
              </a:rPr>
              <a:t>angle</a:t>
            </a:r>
            <a:r>
              <a:rPr lang="en-US" spc="5" dirty="0" smtClean="0">
                <a:latin typeface="Times New Roman"/>
                <a:cs typeface="Times New Roman"/>
              </a:rPr>
              <a:t> </a:t>
            </a:r>
            <a:r>
              <a:rPr lang="en-US" dirty="0" smtClean="0">
                <a:latin typeface="Times New Roman"/>
                <a:cs typeface="Times New Roman"/>
              </a:rPr>
              <a:t>of </a:t>
            </a:r>
            <a:r>
              <a:rPr lang="en-US" spc="-260" dirty="0" smtClean="0">
                <a:latin typeface="Times New Roman"/>
                <a:cs typeface="Times New Roman"/>
              </a:rPr>
              <a:t> </a:t>
            </a:r>
            <a:r>
              <a:rPr lang="en-US" dirty="0" smtClean="0">
                <a:latin typeface="Times New Roman"/>
                <a:cs typeface="Times New Roman"/>
              </a:rPr>
              <a:t>contact</a:t>
            </a:r>
            <a:r>
              <a:rPr lang="en-US" spc="5" dirty="0" smtClean="0">
                <a:latin typeface="Times New Roman"/>
                <a:cs typeface="Times New Roman"/>
              </a:rPr>
              <a:t> </a:t>
            </a:r>
            <a:r>
              <a:rPr lang="en-US" dirty="0" smtClean="0">
                <a:latin typeface="Times New Roman"/>
                <a:cs typeface="Times New Roman"/>
              </a:rPr>
              <a:t>of belt</a:t>
            </a:r>
            <a:r>
              <a:rPr lang="en-US" spc="10" dirty="0" smtClean="0">
                <a:latin typeface="Times New Roman"/>
                <a:cs typeface="Times New Roman"/>
              </a:rPr>
              <a:t> </a:t>
            </a:r>
            <a:r>
              <a:rPr lang="en-US" dirty="0" smtClean="0">
                <a:latin typeface="Times New Roman"/>
                <a:cs typeface="Times New Roman"/>
              </a:rPr>
              <a:t>on both</a:t>
            </a:r>
            <a:r>
              <a:rPr lang="en-US" spc="5" dirty="0" smtClean="0">
                <a:latin typeface="Times New Roman"/>
                <a:cs typeface="Times New Roman"/>
              </a:rPr>
              <a:t> </a:t>
            </a:r>
            <a:r>
              <a:rPr lang="en-US" dirty="0" smtClean="0">
                <a:latin typeface="Times New Roman"/>
                <a:cs typeface="Times New Roman"/>
              </a:rPr>
              <a:t>the pulleys is</a:t>
            </a:r>
            <a:r>
              <a:rPr lang="en-US" spc="5" dirty="0" smtClean="0">
                <a:latin typeface="Times New Roman"/>
                <a:cs typeface="Times New Roman"/>
              </a:rPr>
              <a:t> </a:t>
            </a:r>
            <a:r>
              <a:rPr lang="en-US" dirty="0" smtClean="0">
                <a:latin typeface="Times New Roman"/>
                <a:cs typeface="Times New Roman"/>
              </a:rPr>
              <a:t>equal.</a:t>
            </a:r>
            <a:r>
              <a:rPr lang="en-US" spc="15" dirty="0" smtClean="0">
                <a:latin typeface="Times New Roman"/>
                <a:cs typeface="Times New Roman"/>
              </a:rPr>
              <a:t> </a:t>
            </a:r>
            <a:r>
              <a:rPr lang="en-US" dirty="0" smtClean="0">
                <a:latin typeface="Times New Roman"/>
                <a:cs typeface="Times New Roman"/>
              </a:rPr>
              <a:t>This</a:t>
            </a:r>
            <a:r>
              <a:rPr lang="en-US" spc="5" dirty="0" smtClean="0">
                <a:latin typeface="Times New Roman"/>
                <a:cs typeface="Times New Roman"/>
              </a:rPr>
              <a:t> </a:t>
            </a:r>
            <a:r>
              <a:rPr lang="en-US" spc="-5" dirty="0" smtClean="0">
                <a:latin typeface="Times New Roman"/>
                <a:cs typeface="Times New Roman"/>
              </a:rPr>
              <a:t>drive</a:t>
            </a:r>
            <a:r>
              <a:rPr lang="en-US" dirty="0" smtClean="0">
                <a:latin typeface="Times New Roman"/>
                <a:cs typeface="Times New Roman"/>
              </a:rPr>
              <a:t> is</a:t>
            </a:r>
            <a:r>
              <a:rPr lang="en-US" spc="5" dirty="0" smtClean="0">
                <a:latin typeface="Times New Roman"/>
                <a:cs typeface="Times New Roman"/>
              </a:rPr>
              <a:t> </a:t>
            </a:r>
            <a:r>
              <a:rPr lang="en-US" dirty="0" smtClean="0">
                <a:latin typeface="Times New Roman"/>
                <a:cs typeface="Times New Roman"/>
              </a:rPr>
              <a:t>shown in Figure</a:t>
            </a:r>
            <a:r>
              <a:rPr lang="en-US" spc="5" dirty="0" smtClean="0">
                <a:latin typeface="Times New Roman"/>
                <a:cs typeface="Times New Roman"/>
              </a:rPr>
              <a:t> </a:t>
            </a:r>
            <a:r>
              <a:rPr lang="en-US" dirty="0" smtClean="0">
                <a:latin typeface="Times New Roman"/>
                <a:cs typeface="Times New Roman"/>
              </a:rPr>
              <a:t>3.3. </a:t>
            </a:r>
            <a:r>
              <a:rPr lang="en-US" spc="-5" dirty="0" smtClean="0">
                <a:latin typeface="Times New Roman"/>
                <a:cs typeface="Times New Roman"/>
              </a:rPr>
              <a:t>As </a:t>
            </a:r>
            <a:r>
              <a:rPr lang="en-US" dirty="0" smtClean="0">
                <a:latin typeface="Times New Roman"/>
                <a:cs typeface="Times New Roman"/>
              </a:rPr>
              <a:t> shown in the</a:t>
            </a:r>
            <a:r>
              <a:rPr lang="en-US" spc="5" dirty="0" smtClean="0">
                <a:latin typeface="Times New Roman"/>
                <a:cs typeface="Times New Roman"/>
              </a:rPr>
              <a:t> </a:t>
            </a:r>
            <a:r>
              <a:rPr lang="en-US" dirty="0" smtClean="0">
                <a:latin typeface="Times New Roman"/>
                <a:cs typeface="Times New Roman"/>
              </a:rPr>
              <a:t>figure, the belt</a:t>
            </a:r>
            <a:r>
              <a:rPr lang="en-US" spc="10" dirty="0" smtClean="0">
                <a:latin typeface="Times New Roman"/>
                <a:cs typeface="Times New Roman"/>
              </a:rPr>
              <a:t> </a:t>
            </a:r>
            <a:r>
              <a:rPr lang="en-US" dirty="0" smtClean="0">
                <a:latin typeface="Times New Roman"/>
                <a:cs typeface="Times New Roman"/>
              </a:rPr>
              <a:t>has to</a:t>
            </a:r>
            <a:r>
              <a:rPr lang="en-US" spc="5" dirty="0" smtClean="0">
                <a:latin typeface="Times New Roman"/>
                <a:cs typeface="Times New Roman"/>
              </a:rPr>
              <a:t> </a:t>
            </a:r>
            <a:r>
              <a:rPr lang="en-US" dirty="0" smtClean="0">
                <a:latin typeface="Times New Roman"/>
                <a:cs typeface="Times New Roman"/>
              </a:rPr>
              <a:t>bend in </a:t>
            </a:r>
            <a:r>
              <a:rPr lang="en-US" spc="-5" dirty="0" smtClean="0">
                <a:latin typeface="Times New Roman"/>
                <a:cs typeface="Times New Roman"/>
              </a:rPr>
              <a:t>two</a:t>
            </a:r>
            <a:r>
              <a:rPr lang="en-US" spc="5" dirty="0" smtClean="0">
                <a:latin typeface="Times New Roman"/>
                <a:cs typeface="Times New Roman"/>
              </a:rPr>
              <a:t> </a:t>
            </a:r>
            <a:r>
              <a:rPr lang="en-US" dirty="0" smtClean="0">
                <a:latin typeface="Times New Roman"/>
                <a:cs typeface="Times New Roman"/>
              </a:rPr>
              <a:t>different</a:t>
            </a:r>
            <a:r>
              <a:rPr lang="en-US" spc="5" dirty="0" smtClean="0">
                <a:latin typeface="Times New Roman"/>
                <a:cs typeface="Times New Roman"/>
              </a:rPr>
              <a:t> </a:t>
            </a:r>
            <a:r>
              <a:rPr lang="en-US" dirty="0" smtClean="0">
                <a:latin typeface="Times New Roman"/>
                <a:cs typeface="Times New Roman"/>
              </a:rPr>
              <a:t>planes.</a:t>
            </a:r>
            <a:r>
              <a:rPr lang="en-US" spc="5" dirty="0" smtClean="0">
                <a:latin typeface="Times New Roman"/>
                <a:cs typeface="Times New Roman"/>
              </a:rPr>
              <a:t> </a:t>
            </a:r>
            <a:r>
              <a:rPr lang="en-US" dirty="0" smtClean="0">
                <a:latin typeface="Times New Roman"/>
                <a:cs typeface="Times New Roman"/>
              </a:rPr>
              <a:t>As a result</a:t>
            </a:r>
            <a:r>
              <a:rPr lang="en-US" spc="10" dirty="0" smtClean="0">
                <a:latin typeface="Times New Roman"/>
                <a:cs typeface="Times New Roman"/>
              </a:rPr>
              <a:t> </a:t>
            </a:r>
            <a:r>
              <a:rPr lang="en-US" dirty="0" smtClean="0">
                <a:latin typeface="Times New Roman"/>
                <a:cs typeface="Times New Roman"/>
              </a:rPr>
              <a:t>of this, </a:t>
            </a:r>
            <a:r>
              <a:rPr lang="en-US" spc="-260" dirty="0" smtClean="0">
                <a:latin typeface="Times New Roman"/>
                <a:cs typeface="Times New Roman"/>
              </a:rPr>
              <a:t> </a:t>
            </a:r>
            <a:r>
              <a:rPr lang="en-US" dirty="0" smtClean="0">
                <a:latin typeface="Times New Roman"/>
                <a:cs typeface="Times New Roman"/>
              </a:rPr>
              <a:t>belt</a:t>
            </a:r>
            <a:r>
              <a:rPr lang="en-US" spc="5" dirty="0" smtClean="0">
                <a:latin typeface="Times New Roman"/>
                <a:cs typeface="Times New Roman"/>
              </a:rPr>
              <a:t> </a:t>
            </a:r>
            <a:r>
              <a:rPr lang="en-US" spc="-5" dirty="0" smtClean="0">
                <a:latin typeface="Times New Roman"/>
                <a:cs typeface="Times New Roman"/>
              </a:rPr>
              <a:t>wears</a:t>
            </a:r>
            <a:r>
              <a:rPr lang="en-US" spc="5" dirty="0" smtClean="0">
                <a:latin typeface="Times New Roman"/>
                <a:cs typeface="Times New Roman"/>
              </a:rPr>
              <a:t> </a:t>
            </a:r>
            <a:r>
              <a:rPr lang="en-US" dirty="0" smtClean="0">
                <a:latin typeface="Times New Roman"/>
                <a:cs typeface="Times New Roman"/>
              </a:rPr>
              <a:t>very</a:t>
            </a:r>
            <a:r>
              <a:rPr lang="en-US" spc="-10" dirty="0" smtClean="0">
                <a:latin typeface="Times New Roman"/>
                <a:cs typeface="Times New Roman"/>
              </a:rPr>
              <a:t> </a:t>
            </a:r>
            <a:r>
              <a:rPr lang="en-US" dirty="0" smtClean="0">
                <a:latin typeface="Times New Roman"/>
                <a:cs typeface="Times New Roman"/>
              </a:rPr>
              <a:t>fast</a:t>
            </a:r>
            <a:r>
              <a:rPr lang="en-US" spc="10" dirty="0" smtClean="0">
                <a:latin typeface="Times New Roman"/>
                <a:cs typeface="Times New Roman"/>
              </a:rPr>
              <a:t> </a:t>
            </a:r>
            <a:r>
              <a:rPr lang="en-US" dirty="0" smtClean="0">
                <a:latin typeface="Times New Roman"/>
                <a:cs typeface="Times New Roman"/>
              </a:rPr>
              <a:t>and</a:t>
            </a:r>
            <a:r>
              <a:rPr lang="en-US" spc="5" dirty="0" smtClean="0">
                <a:latin typeface="Times New Roman"/>
                <a:cs typeface="Times New Roman"/>
              </a:rPr>
              <a:t> </a:t>
            </a:r>
            <a:r>
              <a:rPr lang="en-US" dirty="0" smtClean="0">
                <a:latin typeface="Times New Roman"/>
                <a:cs typeface="Times New Roman"/>
              </a:rPr>
              <a:t>therefore,</a:t>
            </a:r>
            <a:r>
              <a:rPr lang="en-US" spc="5" dirty="0" smtClean="0">
                <a:latin typeface="Times New Roman"/>
                <a:cs typeface="Times New Roman"/>
              </a:rPr>
              <a:t> </a:t>
            </a:r>
            <a:r>
              <a:rPr lang="en-US" dirty="0" smtClean="0">
                <a:latin typeface="Times New Roman"/>
                <a:cs typeface="Times New Roman"/>
              </a:rPr>
              <a:t>this</a:t>
            </a:r>
            <a:r>
              <a:rPr lang="en-US" spc="5" dirty="0" smtClean="0">
                <a:latin typeface="Times New Roman"/>
                <a:cs typeface="Times New Roman"/>
              </a:rPr>
              <a:t> </a:t>
            </a:r>
            <a:r>
              <a:rPr lang="en-US" spc="-5" dirty="0" smtClean="0">
                <a:latin typeface="Times New Roman"/>
                <a:cs typeface="Times New Roman"/>
              </a:rPr>
              <a:t>type</a:t>
            </a:r>
            <a:r>
              <a:rPr lang="en-US" spc="5" dirty="0" smtClean="0">
                <a:latin typeface="Times New Roman"/>
                <a:cs typeface="Times New Roman"/>
              </a:rPr>
              <a:t> </a:t>
            </a:r>
            <a:r>
              <a:rPr lang="en-US" dirty="0" smtClean="0">
                <a:latin typeface="Times New Roman"/>
                <a:cs typeface="Times New Roman"/>
              </a:rPr>
              <a:t>of</a:t>
            </a:r>
            <a:r>
              <a:rPr lang="en-US" spc="10" dirty="0" smtClean="0">
                <a:latin typeface="Times New Roman"/>
                <a:cs typeface="Times New Roman"/>
              </a:rPr>
              <a:t> </a:t>
            </a:r>
            <a:r>
              <a:rPr lang="en-US" spc="-5" dirty="0" smtClean="0">
                <a:latin typeface="Times New Roman"/>
                <a:cs typeface="Times New Roman"/>
              </a:rPr>
              <a:t>drive</a:t>
            </a:r>
            <a:r>
              <a:rPr lang="en-US" dirty="0" smtClean="0">
                <a:latin typeface="Times New Roman"/>
                <a:cs typeface="Times New Roman"/>
              </a:rPr>
              <a:t> is</a:t>
            </a:r>
            <a:r>
              <a:rPr lang="en-US" spc="5" dirty="0" smtClean="0">
                <a:latin typeface="Times New Roman"/>
                <a:cs typeface="Times New Roman"/>
              </a:rPr>
              <a:t> </a:t>
            </a:r>
            <a:r>
              <a:rPr lang="en-US" dirty="0" smtClean="0">
                <a:latin typeface="Times New Roman"/>
                <a:cs typeface="Times New Roman"/>
              </a:rPr>
              <a:t>not</a:t>
            </a:r>
            <a:r>
              <a:rPr lang="en-US" spc="10" dirty="0" smtClean="0">
                <a:latin typeface="Times New Roman"/>
                <a:cs typeface="Times New Roman"/>
              </a:rPr>
              <a:t> </a:t>
            </a:r>
            <a:r>
              <a:rPr lang="en-US" dirty="0" smtClean="0">
                <a:latin typeface="Times New Roman"/>
                <a:cs typeface="Times New Roman"/>
              </a:rPr>
              <a:t>preferred</a:t>
            </a:r>
            <a:r>
              <a:rPr lang="en-US" spc="5" dirty="0" smtClean="0">
                <a:latin typeface="Times New Roman"/>
                <a:cs typeface="Times New Roman"/>
              </a:rPr>
              <a:t> </a:t>
            </a:r>
            <a:r>
              <a:rPr lang="en-US" dirty="0" smtClean="0">
                <a:latin typeface="Times New Roman"/>
                <a:cs typeface="Times New Roman"/>
              </a:rPr>
              <a:t>for</a:t>
            </a:r>
            <a:r>
              <a:rPr lang="en-US" spc="5" dirty="0" smtClean="0">
                <a:latin typeface="Times New Roman"/>
                <a:cs typeface="Times New Roman"/>
              </a:rPr>
              <a:t> </a:t>
            </a:r>
            <a:r>
              <a:rPr lang="en-US" spc="-5" dirty="0" smtClean="0">
                <a:latin typeface="Times New Roman"/>
                <a:cs typeface="Times New Roman"/>
              </a:rPr>
              <a:t>power </a:t>
            </a:r>
            <a:r>
              <a:rPr lang="en-US" dirty="0" smtClean="0">
                <a:latin typeface="Times New Roman"/>
                <a:cs typeface="Times New Roman"/>
              </a:rPr>
              <a:t> transmission. This can be</a:t>
            </a:r>
            <a:r>
              <a:rPr lang="en-US" spc="-5" dirty="0" smtClean="0">
                <a:latin typeface="Times New Roman"/>
                <a:cs typeface="Times New Roman"/>
              </a:rPr>
              <a:t> </a:t>
            </a:r>
            <a:r>
              <a:rPr lang="en-US" dirty="0" smtClean="0">
                <a:latin typeface="Times New Roman"/>
                <a:cs typeface="Times New Roman"/>
              </a:rPr>
              <a:t>used for transmission of</a:t>
            </a:r>
            <a:r>
              <a:rPr lang="en-US" spc="-5" dirty="0" smtClean="0">
                <a:latin typeface="Times New Roman"/>
                <a:cs typeface="Times New Roman"/>
              </a:rPr>
              <a:t> </a:t>
            </a:r>
            <a:r>
              <a:rPr lang="en-US" dirty="0" smtClean="0">
                <a:latin typeface="Times New Roman"/>
                <a:cs typeface="Times New Roman"/>
              </a:rPr>
              <a:t>speed at</a:t>
            </a:r>
            <a:r>
              <a:rPr lang="en-US" spc="5" dirty="0" smtClean="0">
                <a:latin typeface="Times New Roman"/>
                <a:cs typeface="Times New Roman"/>
              </a:rPr>
              <a:t> </a:t>
            </a:r>
            <a:r>
              <a:rPr lang="en-US" dirty="0" smtClean="0">
                <a:latin typeface="Times New Roman"/>
                <a:cs typeface="Times New Roman"/>
              </a:rPr>
              <a:t>low</a:t>
            </a:r>
            <a:r>
              <a:rPr lang="en-US" spc="-5" dirty="0" smtClean="0">
                <a:latin typeface="Times New Roman"/>
                <a:cs typeface="Times New Roman"/>
              </a:rPr>
              <a:t> </a:t>
            </a:r>
            <a:r>
              <a:rPr lang="en-US" dirty="0" smtClean="0">
                <a:latin typeface="Times New Roman"/>
                <a:cs typeface="Times New Roman"/>
              </a:rPr>
              <a:t>power.</a:t>
            </a:r>
            <a:endParaRPr lang="en-US" dirty="0">
              <a:latin typeface="Times New Roman"/>
              <a:cs typeface="Times New Roman"/>
            </a:endParaRPr>
          </a:p>
        </p:txBody>
      </p:sp>
      <p:grpSp>
        <p:nvGrpSpPr>
          <p:cNvPr id="4" name="object 68"/>
          <p:cNvGrpSpPr/>
          <p:nvPr/>
        </p:nvGrpSpPr>
        <p:grpSpPr>
          <a:xfrm>
            <a:off x="1937385" y="3048000"/>
            <a:ext cx="5301615" cy="1703387"/>
            <a:chOff x="1937385" y="3960812"/>
            <a:chExt cx="2289175" cy="790575"/>
          </a:xfrm>
        </p:grpSpPr>
        <p:sp>
          <p:nvSpPr>
            <p:cNvPr id="5" name="object 69"/>
            <p:cNvSpPr/>
            <p:nvPr/>
          </p:nvSpPr>
          <p:spPr>
            <a:xfrm>
              <a:off x="2014855" y="4093845"/>
              <a:ext cx="517525" cy="516255"/>
            </a:xfrm>
            <a:custGeom>
              <a:avLst/>
              <a:gdLst/>
              <a:ahLst/>
              <a:cxnLst/>
              <a:rect l="l" t="t" r="r" b="b"/>
              <a:pathLst>
                <a:path w="517525" h="516254">
                  <a:moveTo>
                    <a:pt x="258699" y="0"/>
                  </a:moveTo>
                  <a:lnTo>
                    <a:pt x="212197" y="4158"/>
                  </a:lnTo>
                  <a:lnTo>
                    <a:pt x="168430" y="16148"/>
                  </a:lnTo>
                  <a:lnTo>
                    <a:pt x="128128" y="35240"/>
                  </a:lnTo>
                  <a:lnTo>
                    <a:pt x="92022" y="60703"/>
                  </a:lnTo>
                  <a:lnTo>
                    <a:pt x="60842" y="91809"/>
                  </a:lnTo>
                  <a:lnTo>
                    <a:pt x="35320" y="127827"/>
                  </a:lnTo>
                  <a:lnTo>
                    <a:pt x="16184" y="168029"/>
                  </a:lnTo>
                  <a:lnTo>
                    <a:pt x="4168" y="211684"/>
                  </a:lnTo>
                  <a:lnTo>
                    <a:pt x="0" y="258064"/>
                  </a:lnTo>
                  <a:lnTo>
                    <a:pt x="4168" y="304481"/>
                  </a:lnTo>
                  <a:lnTo>
                    <a:pt x="16184" y="348165"/>
                  </a:lnTo>
                  <a:lnTo>
                    <a:pt x="35320" y="388389"/>
                  </a:lnTo>
                  <a:lnTo>
                    <a:pt x="60842" y="424423"/>
                  </a:lnTo>
                  <a:lnTo>
                    <a:pt x="92022" y="455540"/>
                  </a:lnTo>
                  <a:lnTo>
                    <a:pt x="128128" y="481010"/>
                  </a:lnTo>
                  <a:lnTo>
                    <a:pt x="168430" y="500104"/>
                  </a:lnTo>
                  <a:lnTo>
                    <a:pt x="212197" y="512096"/>
                  </a:lnTo>
                  <a:lnTo>
                    <a:pt x="258699" y="516255"/>
                  </a:lnTo>
                  <a:lnTo>
                    <a:pt x="305238" y="512096"/>
                  </a:lnTo>
                  <a:lnTo>
                    <a:pt x="349034" y="500104"/>
                  </a:lnTo>
                  <a:lnTo>
                    <a:pt x="389358" y="481010"/>
                  </a:lnTo>
                  <a:lnTo>
                    <a:pt x="425480" y="455540"/>
                  </a:lnTo>
                  <a:lnTo>
                    <a:pt x="456670" y="424423"/>
                  </a:lnTo>
                  <a:lnTo>
                    <a:pt x="482200" y="388389"/>
                  </a:lnTo>
                  <a:lnTo>
                    <a:pt x="501338" y="348165"/>
                  </a:lnTo>
                  <a:lnTo>
                    <a:pt x="513356" y="304481"/>
                  </a:lnTo>
                  <a:lnTo>
                    <a:pt x="517525" y="258064"/>
                  </a:lnTo>
                  <a:lnTo>
                    <a:pt x="513356" y="211684"/>
                  </a:lnTo>
                  <a:lnTo>
                    <a:pt x="501338" y="168029"/>
                  </a:lnTo>
                  <a:lnTo>
                    <a:pt x="482200" y="127827"/>
                  </a:lnTo>
                  <a:lnTo>
                    <a:pt x="456670" y="91809"/>
                  </a:lnTo>
                  <a:lnTo>
                    <a:pt x="425480" y="60703"/>
                  </a:lnTo>
                  <a:lnTo>
                    <a:pt x="389358" y="35240"/>
                  </a:lnTo>
                  <a:lnTo>
                    <a:pt x="349034" y="16148"/>
                  </a:lnTo>
                  <a:lnTo>
                    <a:pt x="305238" y="4158"/>
                  </a:lnTo>
                  <a:lnTo>
                    <a:pt x="258699" y="0"/>
                  </a:lnTo>
                  <a:close/>
                </a:path>
              </a:pathLst>
            </a:custGeom>
            <a:ln w="9525">
              <a:solidFill>
                <a:srgbClr val="000000"/>
              </a:solidFill>
            </a:ln>
          </p:spPr>
          <p:txBody>
            <a:bodyPr wrap="square" lIns="0" tIns="0" rIns="0" bIns="0" rtlCol="0"/>
            <a:lstStyle/>
            <a:p>
              <a:endParaRPr/>
            </a:p>
          </p:txBody>
        </p:sp>
        <p:sp>
          <p:nvSpPr>
            <p:cNvPr id="6" name="object 70"/>
            <p:cNvSpPr/>
            <p:nvPr/>
          </p:nvSpPr>
          <p:spPr>
            <a:xfrm>
              <a:off x="1937385" y="4359909"/>
              <a:ext cx="867410" cy="0"/>
            </a:xfrm>
            <a:custGeom>
              <a:avLst/>
              <a:gdLst/>
              <a:ahLst/>
              <a:cxnLst/>
              <a:rect l="l" t="t" r="r" b="b"/>
              <a:pathLst>
                <a:path w="867410">
                  <a:moveTo>
                    <a:pt x="0" y="0"/>
                  </a:moveTo>
                  <a:lnTo>
                    <a:pt x="867409" y="0"/>
                  </a:lnTo>
                </a:path>
              </a:pathLst>
            </a:custGeom>
            <a:ln w="9525">
              <a:solidFill>
                <a:srgbClr val="000000"/>
              </a:solidFill>
              <a:prstDash val="sysDashDot"/>
            </a:ln>
          </p:spPr>
          <p:txBody>
            <a:bodyPr wrap="square" lIns="0" tIns="0" rIns="0" bIns="0" rtlCol="0"/>
            <a:lstStyle/>
            <a:p>
              <a:endParaRPr/>
            </a:p>
          </p:txBody>
        </p:sp>
        <p:sp>
          <p:nvSpPr>
            <p:cNvPr id="7" name="object 71"/>
            <p:cNvSpPr/>
            <p:nvPr/>
          </p:nvSpPr>
          <p:spPr>
            <a:xfrm>
              <a:off x="2280920" y="4213225"/>
              <a:ext cx="0" cy="270510"/>
            </a:xfrm>
            <a:custGeom>
              <a:avLst/>
              <a:gdLst/>
              <a:ahLst/>
              <a:cxnLst/>
              <a:rect l="l" t="t" r="r" b="b"/>
              <a:pathLst>
                <a:path h="270510">
                  <a:moveTo>
                    <a:pt x="0" y="0"/>
                  </a:moveTo>
                  <a:lnTo>
                    <a:pt x="0" y="270510"/>
                  </a:lnTo>
                </a:path>
              </a:pathLst>
            </a:custGeom>
            <a:ln w="9525">
              <a:solidFill>
                <a:srgbClr val="000000"/>
              </a:solidFill>
              <a:prstDash val="dashDot"/>
            </a:ln>
          </p:spPr>
          <p:txBody>
            <a:bodyPr wrap="square" lIns="0" tIns="0" rIns="0" bIns="0" rtlCol="0"/>
            <a:lstStyle/>
            <a:p>
              <a:endParaRPr/>
            </a:p>
          </p:txBody>
        </p:sp>
        <p:sp>
          <p:nvSpPr>
            <p:cNvPr id="8" name="object 72"/>
            <p:cNvSpPr/>
            <p:nvPr/>
          </p:nvSpPr>
          <p:spPr>
            <a:xfrm>
              <a:off x="2342515" y="3965575"/>
              <a:ext cx="1878964" cy="781050"/>
            </a:xfrm>
            <a:custGeom>
              <a:avLst/>
              <a:gdLst/>
              <a:ahLst/>
              <a:cxnLst/>
              <a:rect l="l" t="t" r="r" b="b"/>
              <a:pathLst>
                <a:path w="1878964" h="781050">
                  <a:moveTo>
                    <a:pt x="0" y="133984"/>
                  </a:moveTo>
                  <a:lnTo>
                    <a:pt x="457200" y="394334"/>
                  </a:lnTo>
                </a:path>
                <a:path w="1878964" h="781050">
                  <a:moveTo>
                    <a:pt x="1488059" y="0"/>
                  </a:moveTo>
                  <a:lnTo>
                    <a:pt x="1439050" y="3043"/>
                  </a:lnTo>
                  <a:lnTo>
                    <a:pt x="1391854" y="11929"/>
                  </a:lnTo>
                  <a:lnTo>
                    <a:pt x="1346840" y="26291"/>
                  </a:lnTo>
                  <a:lnTo>
                    <a:pt x="1304373" y="45763"/>
                  </a:lnTo>
                  <a:lnTo>
                    <a:pt x="1264819" y="69978"/>
                  </a:lnTo>
                  <a:lnTo>
                    <a:pt x="1228546" y="98571"/>
                  </a:lnTo>
                  <a:lnTo>
                    <a:pt x="1195920" y="131175"/>
                  </a:lnTo>
                  <a:lnTo>
                    <a:pt x="1167307" y="167424"/>
                  </a:lnTo>
                  <a:lnTo>
                    <a:pt x="1143075" y="206952"/>
                  </a:lnTo>
                  <a:lnTo>
                    <a:pt x="1123589" y="249392"/>
                  </a:lnTo>
                  <a:lnTo>
                    <a:pt x="1109217" y="294379"/>
                  </a:lnTo>
                  <a:lnTo>
                    <a:pt x="1100325" y="341545"/>
                  </a:lnTo>
                  <a:lnTo>
                    <a:pt x="1097280" y="390524"/>
                  </a:lnTo>
                  <a:lnTo>
                    <a:pt x="1100325" y="439504"/>
                  </a:lnTo>
                  <a:lnTo>
                    <a:pt x="1109217" y="486670"/>
                  </a:lnTo>
                  <a:lnTo>
                    <a:pt x="1123589" y="531657"/>
                  </a:lnTo>
                  <a:lnTo>
                    <a:pt x="1143075" y="574097"/>
                  </a:lnTo>
                  <a:lnTo>
                    <a:pt x="1167307" y="613625"/>
                  </a:lnTo>
                  <a:lnTo>
                    <a:pt x="1195920" y="649874"/>
                  </a:lnTo>
                  <a:lnTo>
                    <a:pt x="1228546" y="682478"/>
                  </a:lnTo>
                  <a:lnTo>
                    <a:pt x="1264819" y="711071"/>
                  </a:lnTo>
                  <a:lnTo>
                    <a:pt x="1304373" y="735286"/>
                  </a:lnTo>
                  <a:lnTo>
                    <a:pt x="1346840" y="754758"/>
                  </a:lnTo>
                  <a:lnTo>
                    <a:pt x="1391854" y="769120"/>
                  </a:lnTo>
                  <a:lnTo>
                    <a:pt x="1439050" y="778006"/>
                  </a:lnTo>
                  <a:lnTo>
                    <a:pt x="1488059" y="781049"/>
                  </a:lnTo>
                  <a:lnTo>
                    <a:pt x="1537095" y="778006"/>
                  </a:lnTo>
                  <a:lnTo>
                    <a:pt x="1584313" y="769120"/>
                  </a:lnTo>
                  <a:lnTo>
                    <a:pt x="1629346" y="754758"/>
                  </a:lnTo>
                  <a:lnTo>
                    <a:pt x="1671829" y="735286"/>
                  </a:lnTo>
                  <a:lnTo>
                    <a:pt x="1711395" y="711071"/>
                  </a:lnTo>
                  <a:lnTo>
                    <a:pt x="1747678" y="682478"/>
                  </a:lnTo>
                  <a:lnTo>
                    <a:pt x="1780312" y="649874"/>
                  </a:lnTo>
                  <a:lnTo>
                    <a:pt x="1808930" y="613625"/>
                  </a:lnTo>
                  <a:lnTo>
                    <a:pt x="1833165" y="574097"/>
                  </a:lnTo>
                  <a:lnTo>
                    <a:pt x="1852653" y="531657"/>
                  </a:lnTo>
                  <a:lnTo>
                    <a:pt x="1867026" y="486670"/>
                  </a:lnTo>
                  <a:lnTo>
                    <a:pt x="1875919" y="439504"/>
                  </a:lnTo>
                  <a:lnTo>
                    <a:pt x="1878964" y="390524"/>
                  </a:lnTo>
                  <a:lnTo>
                    <a:pt x="1875919" y="341545"/>
                  </a:lnTo>
                  <a:lnTo>
                    <a:pt x="1867026" y="294379"/>
                  </a:lnTo>
                  <a:lnTo>
                    <a:pt x="1852653" y="249392"/>
                  </a:lnTo>
                  <a:lnTo>
                    <a:pt x="1833165" y="206952"/>
                  </a:lnTo>
                  <a:lnTo>
                    <a:pt x="1808930" y="167424"/>
                  </a:lnTo>
                  <a:lnTo>
                    <a:pt x="1780312" y="131175"/>
                  </a:lnTo>
                  <a:lnTo>
                    <a:pt x="1747678" y="98571"/>
                  </a:lnTo>
                  <a:lnTo>
                    <a:pt x="1711395" y="69978"/>
                  </a:lnTo>
                  <a:lnTo>
                    <a:pt x="1671829" y="45763"/>
                  </a:lnTo>
                  <a:lnTo>
                    <a:pt x="1629346" y="26291"/>
                  </a:lnTo>
                  <a:lnTo>
                    <a:pt x="1584313" y="11929"/>
                  </a:lnTo>
                  <a:lnTo>
                    <a:pt x="1537095" y="3043"/>
                  </a:lnTo>
                  <a:lnTo>
                    <a:pt x="1488059" y="0"/>
                  </a:lnTo>
                  <a:close/>
                </a:path>
              </a:pathLst>
            </a:custGeom>
            <a:ln w="9525">
              <a:solidFill>
                <a:srgbClr val="000000"/>
              </a:solidFill>
            </a:ln>
          </p:spPr>
          <p:txBody>
            <a:bodyPr wrap="square" lIns="0" tIns="0" rIns="0" bIns="0" rtlCol="0"/>
            <a:lstStyle/>
            <a:p>
              <a:endParaRPr/>
            </a:p>
          </p:txBody>
        </p:sp>
        <p:sp>
          <p:nvSpPr>
            <p:cNvPr id="9" name="object 73"/>
            <p:cNvSpPr/>
            <p:nvPr/>
          </p:nvSpPr>
          <p:spPr>
            <a:xfrm>
              <a:off x="3842385" y="4095750"/>
              <a:ext cx="0" cy="543560"/>
            </a:xfrm>
            <a:custGeom>
              <a:avLst/>
              <a:gdLst/>
              <a:ahLst/>
              <a:cxnLst/>
              <a:rect l="l" t="t" r="r" b="b"/>
              <a:pathLst>
                <a:path h="543560">
                  <a:moveTo>
                    <a:pt x="0" y="0"/>
                  </a:moveTo>
                  <a:lnTo>
                    <a:pt x="0" y="543559"/>
                  </a:lnTo>
                </a:path>
              </a:pathLst>
            </a:custGeom>
            <a:ln w="9525">
              <a:solidFill>
                <a:srgbClr val="000000"/>
              </a:solidFill>
              <a:prstDash val="dashDot"/>
            </a:ln>
          </p:spPr>
          <p:txBody>
            <a:bodyPr wrap="square" lIns="0" tIns="0" rIns="0" bIns="0" rtlCol="0"/>
            <a:lstStyle/>
            <a:p>
              <a:endParaRPr/>
            </a:p>
          </p:txBody>
        </p:sp>
        <p:sp>
          <p:nvSpPr>
            <p:cNvPr id="10" name="object 74"/>
            <p:cNvSpPr/>
            <p:nvPr/>
          </p:nvSpPr>
          <p:spPr>
            <a:xfrm>
              <a:off x="2317115" y="3972560"/>
              <a:ext cx="1416050" cy="736600"/>
            </a:xfrm>
            <a:custGeom>
              <a:avLst/>
              <a:gdLst/>
              <a:ahLst/>
              <a:cxnLst/>
              <a:rect l="l" t="t" r="r" b="b"/>
              <a:pathLst>
                <a:path w="1416050" h="736600">
                  <a:moveTo>
                    <a:pt x="482600" y="387350"/>
                  </a:moveTo>
                  <a:lnTo>
                    <a:pt x="1352550" y="736600"/>
                  </a:lnTo>
                </a:path>
                <a:path w="1416050" h="736600">
                  <a:moveTo>
                    <a:pt x="0" y="120650"/>
                  </a:moveTo>
                  <a:lnTo>
                    <a:pt x="647700" y="342900"/>
                  </a:lnTo>
                </a:path>
                <a:path w="1416050" h="736600">
                  <a:moveTo>
                    <a:pt x="647700" y="342900"/>
                  </a:moveTo>
                  <a:lnTo>
                    <a:pt x="1308100" y="717550"/>
                  </a:lnTo>
                </a:path>
                <a:path w="1416050" h="736600">
                  <a:moveTo>
                    <a:pt x="88900" y="609600"/>
                  </a:moveTo>
                  <a:lnTo>
                    <a:pt x="479425" y="387350"/>
                  </a:lnTo>
                </a:path>
                <a:path w="1416050" h="736600">
                  <a:moveTo>
                    <a:pt x="604520" y="325754"/>
                  </a:moveTo>
                  <a:lnTo>
                    <a:pt x="1416050" y="0"/>
                  </a:lnTo>
                </a:path>
                <a:path w="1416050" h="736600">
                  <a:moveTo>
                    <a:pt x="63500" y="615950"/>
                  </a:moveTo>
                  <a:lnTo>
                    <a:pt x="593090" y="434339"/>
                  </a:lnTo>
                </a:path>
                <a:path w="1416050" h="736600">
                  <a:moveTo>
                    <a:pt x="730250" y="382904"/>
                  </a:moveTo>
                  <a:lnTo>
                    <a:pt x="1371600" y="19050"/>
                  </a:lnTo>
                </a:path>
              </a:pathLst>
            </a:custGeom>
            <a:ln w="9525">
              <a:solidFill>
                <a:srgbClr val="000000"/>
              </a:solidFill>
            </a:ln>
          </p:spPr>
          <p:txBody>
            <a:bodyPr wrap="square" lIns="0" tIns="0" rIns="0" bIns="0" rtlCol="0"/>
            <a:lstStyle/>
            <a:p>
              <a:endParaRPr/>
            </a:p>
          </p:txBody>
        </p:sp>
        <p:pic>
          <p:nvPicPr>
            <p:cNvPr id="11" name="object 75"/>
            <p:cNvPicPr/>
            <p:nvPr/>
          </p:nvPicPr>
          <p:blipFill>
            <a:blip r:embed="rId2" cstate="print"/>
            <a:stretch>
              <a:fillRect/>
            </a:stretch>
          </p:blipFill>
          <p:spPr>
            <a:xfrm>
              <a:off x="2125980" y="4235577"/>
              <a:ext cx="185419" cy="230632"/>
            </a:xfrm>
            <a:prstGeom prst="rect">
              <a:avLst/>
            </a:prstGeom>
          </p:spPr>
        </p:pic>
        <p:sp>
          <p:nvSpPr>
            <p:cNvPr id="12" name="object 76"/>
            <p:cNvSpPr/>
            <p:nvPr/>
          </p:nvSpPr>
          <p:spPr>
            <a:xfrm>
              <a:off x="3046730" y="4359909"/>
              <a:ext cx="1167130" cy="0"/>
            </a:xfrm>
            <a:custGeom>
              <a:avLst/>
              <a:gdLst/>
              <a:ahLst/>
              <a:cxnLst/>
              <a:rect l="l" t="t" r="r" b="b"/>
              <a:pathLst>
                <a:path w="1167129">
                  <a:moveTo>
                    <a:pt x="0" y="0"/>
                  </a:moveTo>
                  <a:lnTo>
                    <a:pt x="1167130" y="0"/>
                  </a:lnTo>
                </a:path>
              </a:pathLst>
            </a:custGeom>
            <a:ln w="9525">
              <a:solidFill>
                <a:srgbClr val="000000"/>
              </a:solidFill>
              <a:prstDash val="sysDashDot"/>
            </a:ln>
          </p:spPr>
          <p:txBody>
            <a:bodyPr wrap="square" lIns="0" tIns="0" rIns="0" bIns="0" rtlCol="0"/>
            <a:lstStyle/>
            <a:p>
              <a:endParaRPr/>
            </a:p>
          </p:txBody>
        </p:sp>
        <p:sp>
          <p:nvSpPr>
            <p:cNvPr id="13" name="object 77"/>
            <p:cNvSpPr/>
            <p:nvPr/>
          </p:nvSpPr>
          <p:spPr>
            <a:xfrm>
              <a:off x="3849370" y="4210177"/>
              <a:ext cx="185420" cy="287655"/>
            </a:xfrm>
            <a:custGeom>
              <a:avLst/>
              <a:gdLst/>
              <a:ahLst/>
              <a:cxnLst/>
              <a:rect l="l" t="t" r="r" b="b"/>
              <a:pathLst>
                <a:path w="185420" h="287654">
                  <a:moveTo>
                    <a:pt x="93240" y="32512"/>
                  </a:moveTo>
                  <a:lnTo>
                    <a:pt x="54482" y="32512"/>
                  </a:lnTo>
                  <a:lnTo>
                    <a:pt x="70103" y="36957"/>
                  </a:lnTo>
                  <a:lnTo>
                    <a:pt x="84835" y="42545"/>
                  </a:lnTo>
                  <a:lnTo>
                    <a:pt x="123697" y="65278"/>
                  </a:lnTo>
                  <a:lnTo>
                    <a:pt x="152526" y="95376"/>
                  </a:lnTo>
                  <a:lnTo>
                    <a:pt x="169417" y="131063"/>
                  </a:lnTo>
                  <a:lnTo>
                    <a:pt x="172846" y="157099"/>
                  </a:lnTo>
                  <a:lnTo>
                    <a:pt x="172338" y="166243"/>
                  </a:lnTo>
                  <a:lnTo>
                    <a:pt x="158876" y="209423"/>
                  </a:lnTo>
                  <a:lnTo>
                    <a:pt x="135000" y="239775"/>
                  </a:lnTo>
                  <a:lnTo>
                    <a:pt x="101218" y="264287"/>
                  </a:lnTo>
                  <a:lnTo>
                    <a:pt x="76834" y="275589"/>
                  </a:lnTo>
                  <a:lnTo>
                    <a:pt x="75564" y="279400"/>
                  </a:lnTo>
                  <a:lnTo>
                    <a:pt x="76962" y="282575"/>
                  </a:lnTo>
                  <a:lnTo>
                    <a:pt x="78485" y="285750"/>
                  </a:lnTo>
                  <a:lnTo>
                    <a:pt x="82168" y="287147"/>
                  </a:lnTo>
                  <a:lnTo>
                    <a:pt x="106552" y="275844"/>
                  </a:lnTo>
                  <a:lnTo>
                    <a:pt x="143509" y="249300"/>
                  </a:lnTo>
                  <a:lnTo>
                    <a:pt x="169671" y="216154"/>
                  </a:lnTo>
                  <a:lnTo>
                    <a:pt x="183641" y="177926"/>
                  </a:lnTo>
                  <a:lnTo>
                    <a:pt x="185419" y="157734"/>
                  </a:lnTo>
                  <a:lnTo>
                    <a:pt x="184657" y="143001"/>
                  </a:lnTo>
                  <a:lnTo>
                    <a:pt x="171195" y="101346"/>
                  </a:lnTo>
                  <a:lnTo>
                    <a:pt x="143890" y="65786"/>
                  </a:lnTo>
                  <a:lnTo>
                    <a:pt x="105282" y="38226"/>
                  </a:lnTo>
                  <a:lnTo>
                    <a:pt x="93240" y="32512"/>
                  </a:lnTo>
                  <a:close/>
                </a:path>
                <a:path w="185420" h="287654">
                  <a:moveTo>
                    <a:pt x="53085" y="0"/>
                  </a:moveTo>
                  <a:lnTo>
                    <a:pt x="0" y="20193"/>
                  </a:lnTo>
                  <a:lnTo>
                    <a:pt x="48132" y="50546"/>
                  </a:lnTo>
                  <a:lnTo>
                    <a:pt x="49945" y="32049"/>
                  </a:lnTo>
                  <a:lnTo>
                    <a:pt x="37083" y="30353"/>
                  </a:lnTo>
                  <a:lnTo>
                    <a:pt x="33654" y="29845"/>
                  </a:lnTo>
                  <a:lnTo>
                    <a:pt x="31241" y="26670"/>
                  </a:lnTo>
                  <a:lnTo>
                    <a:pt x="31622" y="23241"/>
                  </a:lnTo>
                  <a:lnTo>
                    <a:pt x="32130" y="19685"/>
                  </a:lnTo>
                  <a:lnTo>
                    <a:pt x="35305" y="17272"/>
                  </a:lnTo>
                  <a:lnTo>
                    <a:pt x="51393" y="17272"/>
                  </a:lnTo>
                  <a:lnTo>
                    <a:pt x="53085" y="0"/>
                  </a:lnTo>
                  <a:close/>
                </a:path>
                <a:path w="185420" h="287654">
                  <a:moveTo>
                    <a:pt x="51184" y="19405"/>
                  </a:moveTo>
                  <a:lnTo>
                    <a:pt x="49945" y="32049"/>
                  </a:lnTo>
                  <a:lnTo>
                    <a:pt x="55371" y="32766"/>
                  </a:lnTo>
                  <a:lnTo>
                    <a:pt x="54482" y="32512"/>
                  </a:lnTo>
                  <a:lnTo>
                    <a:pt x="93240" y="32512"/>
                  </a:lnTo>
                  <a:lnTo>
                    <a:pt x="90296" y="31114"/>
                  </a:lnTo>
                  <a:lnTo>
                    <a:pt x="74675" y="25146"/>
                  </a:lnTo>
                  <a:lnTo>
                    <a:pt x="58038" y="20320"/>
                  </a:lnTo>
                  <a:lnTo>
                    <a:pt x="57657" y="20193"/>
                  </a:lnTo>
                  <a:lnTo>
                    <a:pt x="57150" y="20193"/>
                  </a:lnTo>
                  <a:lnTo>
                    <a:pt x="51184" y="19405"/>
                  </a:lnTo>
                  <a:close/>
                </a:path>
                <a:path w="185420" h="287654">
                  <a:moveTo>
                    <a:pt x="35305" y="17272"/>
                  </a:moveTo>
                  <a:lnTo>
                    <a:pt x="32130" y="19685"/>
                  </a:lnTo>
                  <a:lnTo>
                    <a:pt x="31622" y="23241"/>
                  </a:lnTo>
                  <a:lnTo>
                    <a:pt x="31241" y="26670"/>
                  </a:lnTo>
                  <a:lnTo>
                    <a:pt x="33654" y="29845"/>
                  </a:lnTo>
                  <a:lnTo>
                    <a:pt x="37083" y="30353"/>
                  </a:lnTo>
                  <a:lnTo>
                    <a:pt x="49945" y="32049"/>
                  </a:lnTo>
                  <a:lnTo>
                    <a:pt x="51184" y="19405"/>
                  </a:lnTo>
                  <a:lnTo>
                    <a:pt x="38862" y="17780"/>
                  </a:lnTo>
                  <a:lnTo>
                    <a:pt x="35305" y="17272"/>
                  </a:lnTo>
                  <a:close/>
                </a:path>
                <a:path w="185420" h="287654">
                  <a:moveTo>
                    <a:pt x="51393" y="17272"/>
                  </a:moveTo>
                  <a:lnTo>
                    <a:pt x="35305" y="17272"/>
                  </a:lnTo>
                  <a:lnTo>
                    <a:pt x="38862" y="17780"/>
                  </a:lnTo>
                  <a:lnTo>
                    <a:pt x="51184" y="19405"/>
                  </a:lnTo>
                  <a:lnTo>
                    <a:pt x="51393" y="17272"/>
                  </a:lnTo>
                  <a:close/>
                </a:path>
              </a:pathLst>
            </a:custGeom>
            <a:solidFill>
              <a:srgbClr val="000000"/>
            </a:solidFill>
          </p:spPr>
          <p:txBody>
            <a:bodyPr wrap="square" lIns="0" tIns="0" rIns="0" bIns="0" rtlCol="0"/>
            <a:lstStyle/>
            <a:p>
              <a:endParaRPr/>
            </a:p>
          </p:txBody>
        </p:sp>
        <p:pic>
          <p:nvPicPr>
            <p:cNvPr id="14" name="object 78"/>
            <p:cNvPicPr/>
            <p:nvPr/>
          </p:nvPicPr>
          <p:blipFill>
            <a:blip r:embed="rId3" cstate="print"/>
            <a:stretch>
              <a:fillRect/>
            </a:stretch>
          </p:blipFill>
          <p:spPr>
            <a:xfrm>
              <a:off x="2967990" y="4124070"/>
              <a:ext cx="188214" cy="102489"/>
            </a:xfrm>
            <a:prstGeom prst="rect">
              <a:avLst/>
            </a:prstGeom>
          </p:spPr>
        </p:pic>
        <p:pic>
          <p:nvPicPr>
            <p:cNvPr id="15" name="object 79"/>
            <p:cNvPicPr/>
            <p:nvPr/>
          </p:nvPicPr>
          <p:blipFill>
            <a:blip r:embed="rId4" cstate="print"/>
            <a:stretch>
              <a:fillRect/>
            </a:stretch>
          </p:blipFill>
          <p:spPr>
            <a:xfrm>
              <a:off x="2880106" y="4447920"/>
              <a:ext cx="230758" cy="105917"/>
            </a:xfrm>
            <a:prstGeom prst="rect">
              <a:avLst/>
            </a:prstGeom>
          </p:spPr>
        </p:pic>
      </p:grpSp>
      <p:sp>
        <p:nvSpPr>
          <p:cNvPr id="16" name="Rectangle 15"/>
          <p:cNvSpPr/>
          <p:nvPr/>
        </p:nvSpPr>
        <p:spPr>
          <a:xfrm>
            <a:off x="685800" y="5502644"/>
            <a:ext cx="7848600" cy="425758"/>
          </a:xfrm>
          <a:prstGeom prst="rect">
            <a:avLst/>
          </a:prstGeom>
        </p:spPr>
        <p:txBody>
          <a:bodyPr wrap="square">
            <a:spAutoFit/>
          </a:bodyPr>
          <a:lstStyle/>
          <a:p>
            <a:pPr marL="38100" marR="454025">
              <a:lnSpc>
                <a:spcPts val="1300"/>
              </a:lnSpc>
              <a:spcBef>
                <a:spcPts val="605"/>
              </a:spcBef>
            </a:pPr>
            <a:r>
              <a:rPr lang="en-US" dirty="0" smtClean="0">
                <a:latin typeface="Times New Roman"/>
                <a:cs typeface="Times New Roman"/>
              </a:rPr>
              <a:t>Since power</a:t>
            </a:r>
            <a:r>
              <a:rPr lang="en-US" spc="5" dirty="0" smtClean="0">
                <a:latin typeface="Times New Roman"/>
                <a:cs typeface="Times New Roman"/>
              </a:rPr>
              <a:t> </a:t>
            </a:r>
            <a:r>
              <a:rPr lang="en-US" dirty="0" smtClean="0">
                <a:latin typeface="Times New Roman"/>
                <a:cs typeface="Times New Roman"/>
              </a:rPr>
              <a:t>transmitted by</a:t>
            </a:r>
            <a:r>
              <a:rPr lang="en-US" spc="-5" dirty="0" smtClean="0">
                <a:latin typeface="Times New Roman"/>
                <a:cs typeface="Times New Roman"/>
              </a:rPr>
              <a:t> </a:t>
            </a:r>
            <a:r>
              <a:rPr lang="en-US" dirty="0" smtClean="0">
                <a:latin typeface="Times New Roman"/>
                <a:cs typeface="Times New Roman"/>
              </a:rPr>
              <a:t>a belt</a:t>
            </a:r>
            <a:r>
              <a:rPr lang="en-US" spc="10" dirty="0" smtClean="0">
                <a:latin typeface="Times New Roman"/>
                <a:cs typeface="Times New Roman"/>
              </a:rPr>
              <a:t> </a:t>
            </a:r>
            <a:r>
              <a:rPr lang="en-US" spc="-5" dirty="0" smtClean="0">
                <a:latin typeface="Times New Roman"/>
                <a:cs typeface="Times New Roman"/>
              </a:rPr>
              <a:t>drive</a:t>
            </a:r>
            <a:r>
              <a:rPr lang="en-US" dirty="0" smtClean="0">
                <a:latin typeface="Times New Roman"/>
                <a:cs typeface="Times New Roman"/>
              </a:rPr>
              <a:t> is</a:t>
            </a:r>
            <a:r>
              <a:rPr lang="en-US" spc="5" dirty="0" smtClean="0">
                <a:latin typeface="Times New Roman"/>
                <a:cs typeface="Times New Roman"/>
              </a:rPr>
              <a:t> </a:t>
            </a:r>
            <a:r>
              <a:rPr lang="en-US" dirty="0" smtClean="0">
                <a:latin typeface="Times New Roman"/>
                <a:cs typeface="Times New Roman"/>
              </a:rPr>
              <a:t>due to</a:t>
            </a:r>
            <a:r>
              <a:rPr lang="en-US" spc="5" dirty="0" smtClean="0">
                <a:latin typeface="Times New Roman"/>
                <a:cs typeface="Times New Roman"/>
              </a:rPr>
              <a:t> </a:t>
            </a:r>
            <a:r>
              <a:rPr lang="en-US" dirty="0" smtClean="0">
                <a:latin typeface="Times New Roman"/>
                <a:cs typeface="Times New Roman"/>
              </a:rPr>
              <a:t>the friction,</a:t>
            </a:r>
            <a:r>
              <a:rPr lang="en-US" spc="30" dirty="0" smtClean="0">
                <a:latin typeface="Times New Roman"/>
                <a:cs typeface="Times New Roman"/>
              </a:rPr>
              <a:t> </a:t>
            </a:r>
            <a:r>
              <a:rPr lang="en-US" dirty="0" smtClean="0">
                <a:latin typeface="Times New Roman"/>
                <a:cs typeface="Times New Roman"/>
              </a:rPr>
              <a:t>belt</a:t>
            </a:r>
            <a:r>
              <a:rPr lang="en-US" spc="5" dirty="0" smtClean="0">
                <a:latin typeface="Times New Roman"/>
                <a:cs typeface="Times New Roman"/>
              </a:rPr>
              <a:t> </a:t>
            </a:r>
            <a:r>
              <a:rPr lang="en-US" spc="-5" dirty="0" smtClean="0">
                <a:latin typeface="Times New Roman"/>
                <a:cs typeface="Times New Roman"/>
              </a:rPr>
              <a:t>drive</a:t>
            </a:r>
            <a:r>
              <a:rPr lang="en-US" spc="5" dirty="0" smtClean="0">
                <a:latin typeface="Times New Roman"/>
                <a:cs typeface="Times New Roman"/>
              </a:rPr>
              <a:t> </a:t>
            </a:r>
            <a:r>
              <a:rPr lang="en-US" dirty="0" smtClean="0">
                <a:latin typeface="Times New Roman"/>
                <a:cs typeface="Times New Roman"/>
              </a:rPr>
              <a:t>is </a:t>
            </a:r>
            <a:r>
              <a:rPr lang="en-US" spc="-260" dirty="0" smtClean="0">
                <a:latin typeface="Times New Roman"/>
                <a:cs typeface="Times New Roman"/>
              </a:rPr>
              <a:t> </a:t>
            </a:r>
            <a:r>
              <a:rPr lang="en-US" dirty="0" smtClean="0">
                <a:latin typeface="Times New Roman"/>
                <a:cs typeface="Times New Roman"/>
              </a:rPr>
              <a:t>subjected</a:t>
            </a:r>
            <a:r>
              <a:rPr lang="en-US" spc="-5" dirty="0" smtClean="0">
                <a:latin typeface="Times New Roman"/>
                <a:cs typeface="Times New Roman"/>
              </a:rPr>
              <a:t> </a:t>
            </a:r>
            <a:r>
              <a:rPr lang="en-US" dirty="0" smtClean="0">
                <a:latin typeface="Times New Roman"/>
                <a:cs typeface="Times New Roman"/>
              </a:rPr>
              <a:t>to slip and creep.</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4770537"/>
          </a:xfrm>
          <a:prstGeom prst="rect">
            <a:avLst/>
          </a:prstGeom>
        </p:spPr>
        <p:txBody>
          <a:bodyPr wrap="square">
            <a:spAutoFit/>
          </a:bodyPr>
          <a:lstStyle/>
          <a:p>
            <a:pPr marL="12700">
              <a:lnSpc>
                <a:spcPct val="100000"/>
              </a:lnSpc>
              <a:spcBef>
                <a:spcPts val="540"/>
              </a:spcBef>
            </a:pPr>
            <a:r>
              <a:rPr lang="en-US" sz="2400" b="1" spc="-5" dirty="0" smtClean="0">
                <a:latin typeface="Times New Roman"/>
                <a:cs typeface="Times New Roman"/>
              </a:rPr>
              <a:t>Chain</a:t>
            </a:r>
            <a:endParaRPr lang="en-US" sz="2400" dirty="0" smtClean="0">
              <a:latin typeface="Times New Roman"/>
              <a:cs typeface="Times New Roman"/>
            </a:endParaRPr>
          </a:p>
          <a:p>
            <a:pPr marL="12700" marR="33655">
              <a:lnSpc>
                <a:spcPct val="150000"/>
              </a:lnSpc>
              <a:spcBef>
                <a:spcPts val="615"/>
              </a:spcBef>
            </a:pPr>
            <a:r>
              <a:rPr lang="en-US" sz="2000" dirty="0" smtClean="0">
                <a:cs typeface="Times New Roman"/>
              </a:rPr>
              <a:t>The belt</a:t>
            </a:r>
            <a:r>
              <a:rPr lang="en-US" sz="2000" spc="10" dirty="0" smtClean="0">
                <a:cs typeface="Times New Roman"/>
              </a:rPr>
              <a:t> </a:t>
            </a:r>
            <a:r>
              <a:rPr lang="en-US" sz="2000" spc="-5" dirty="0" smtClean="0">
                <a:cs typeface="Times New Roman"/>
              </a:rPr>
              <a:t>drive</a:t>
            </a:r>
            <a:r>
              <a:rPr lang="en-US" sz="2000" spc="5" dirty="0" smtClean="0">
                <a:cs typeface="Times New Roman"/>
              </a:rPr>
              <a:t> </a:t>
            </a:r>
            <a:r>
              <a:rPr lang="en-US" sz="2000" dirty="0" smtClean="0">
                <a:cs typeface="Times New Roman"/>
              </a:rPr>
              <a:t>is</a:t>
            </a:r>
            <a:r>
              <a:rPr lang="en-US" sz="2000" spc="5" dirty="0" smtClean="0">
                <a:cs typeface="Times New Roman"/>
              </a:rPr>
              <a:t> </a:t>
            </a:r>
            <a:r>
              <a:rPr lang="en-US" sz="2000" dirty="0" smtClean="0">
                <a:cs typeface="Times New Roman"/>
              </a:rPr>
              <a:t>not</a:t>
            </a:r>
            <a:r>
              <a:rPr lang="en-US" sz="2000" spc="10" dirty="0" smtClean="0">
                <a:cs typeface="Times New Roman"/>
              </a:rPr>
              <a:t> </a:t>
            </a:r>
            <a:r>
              <a:rPr lang="en-US" sz="2000" dirty="0" smtClean="0">
                <a:cs typeface="Times New Roman"/>
              </a:rPr>
              <a:t>a</a:t>
            </a:r>
            <a:r>
              <a:rPr lang="en-US" sz="2000" spc="5" dirty="0" smtClean="0">
                <a:cs typeface="Times New Roman"/>
              </a:rPr>
              <a:t> </a:t>
            </a:r>
            <a:r>
              <a:rPr lang="en-US" sz="2000" spc="-5" dirty="0" smtClean="0">
                <a:cs typeface="Times New Roman"/>
              </a:rPr>
              <a:t>positive</a:t>
            </a:r>
            <a:r>
              <a:rPr lang="en-US" sz="2000" dirty="0" smtClean="0">
                <a:cs typeface="Times New Roman"/>
              </a:rPr>
              <a:t> </a:t>
            </a:r>
            <a:r>
              <a:rPr lang="en-US" sz="2000" spc="-5" dirty="0" smtClean="0">
                <a:cs typeface="Times New Roman"/>
              </a:rPr>
              <a:t>drive</a:t>
            </a:r>
            <a:r>
              <a:rPr lang="en-US" sz="2000" spc="5" dirty="0" smtClean="0">
                <a:cs typeface="Times New Roman"/>
              </a:rPr>
              <a:t> </a:t>
            </a:r>
            <a:r>
              <a:rPr lang="en-US" sz="2000" dirty="0" smtClean="0">
                <a:cs typeface="Times New Roman"/>
              </a:rPr>
              <a:t>because</a:t>
            </a:r>
            <a:r>
              <a:rPr lang="en-US" sz="2000" spc="5" dirty="0" smtClean="0">
                <a:cs typeface="Times New Roman"/>
              </a:rPr>
              <a:t> </a:t>
            </a:r>
            <a:r>
              <a:rPr lang="en-US" sz="2000" dirty="0" smtClean="0">
                <a:cs typeface="Times New Roman"/>
              </a:rPr>
              <a:t>of</a:t>
            </a:r>
            <a:r>
              <a:rPr lang="en-US" sz="2000" spc="5" dirty="0" smtClean="0">
                <a:cs typeface="Times New Roman"/>
              </a:rPr>
              <a:t> </a:t>
            </a:r>
            <a:r>
              <a:rPr lang="en-US" sz="2000" dirty="0" smtClean="0">
                <a:cs typeface="Times New Roman"/>
              </a:rPr>
              <a:t>creep</a:t>
            </a:r>
            <a:r>
              <a:rPr lang="en-US" sz="2000" spc="5" dirty="0" smtClean="0">
                <a:cs typeface="Times New Roman"/>
              </a:rPr>
              <a:t> </a:t>
            </a:r>
            <a:r>
              <a:rPr lang="en-US" sz="2000" dirty="0" smtClean="0">
                <a:cs typeface="Times New Roman"/>
              </a:rPr>
              <a:t>and</a:t>
            </a:r>
            <a:r>
              <a:rPr lang="en-US" sz="2000" spc="5" dirty="0" smtClean="0">
                <a:cs typeface="Times New Roman"/>
              </a:rPr>
              <a:t> </a:t>
            </a:r>
            <a:r>
              <a:rPr lang="en-US" sz="2000" dirty="0" smtClean="0">
                <a:cs typeface="Times New Roman"/>
              </a:rPr>
              <a:t>slip.</a:t>
            </a:r>
            <a:r>
              <a:rPr lang="en-US" sz="2000" spc="5" dirty="0" smtClean="0">
                <a:cs typeface="Times New Roman"/>
              </a:rPr>
              <a:t> </a:t>
            </a:r>
            <a:r>
              <a:rPr lang="en-US" sz="2000" dirty="0" smtClean="0">
                <a:cs typeface="Times New Roman"/>
              </a:rPr>
              <a:t>The chain</a:t>
            </a:r>
            <a:r>
              <a:rPr lang="en-US" sz="2000" spc="5" dirty="0" smtClean="0">
                <a:cs typeface="Times New Roman"/>
              </a:rPr>
              <a:t> </a:t>
            </a:r>
            <a:r>
              <a:rPr lang="en-US" sz="2000" spc="-5" dirty="0" smtClean="0">
                <a:cs typeface="Times New Roman"/>
              </a:rPr>
              <a:t>drive</a:t>
            </a:r>
            <a:r>
              <a:rPr lang="en-US" sz="2000" spc="5" dirty="0" smtClean="0">
                <a:cs typeface="Times New Roman"/>
              </a:rPr>
              <a:t> </a:t>
            </a:r>
            <a:r>
              <a:rPr lang="en-US" sz="2000" dirty="0" smtClean="0">
                <a:cs typeface="Times New Roman"/>
              </a:rPr>
              <a:t>is</a:t>
            </a:r>
            <a:r>
              <a:rPr lang="en-US" sz="2000" spc="5" dirty="0" smtClean="0">
                <a:cs typeface="Times New Roman"/>
              </a:rPr>
              <a:t> </a:t>
            </a:r>
            <a:r>
              <a:rPr lang="en-US" sz="2000" dirty="0" smtClean="0">
                <a:cs typeface="Times New Roman"/>
              </a:rPr>
              <a:t>a </a:t>
            </a:r>
            <a:r>
              <a:rPr lang="en-US" sz="2000" spc="5" dirty="0" smtClean="0">
                <a:cs typeface="Times New Roman"/>
              </a:rPr>
              <a:t> </a:t>
            </a:r>
            <a:r>
              <a:rPr lang="en-US" sz="2000" dirty="0" smtClean="0">
                <a:cs typeface="Times New Roman"/>
              </a:rPr>
              <a:t>positive</a:t>
            </a:r>
            <a:r>
              <a:rPr lang="en-US" sz="2000" spc="5" dirty="0" smtClean="0">
                <a:cs typeface="Times New Roman"/>
              </a:rPr>
              <a:t> </a:t>
            </a:r>
            <a:r>
              <a:rPr lang="en-US" sz="2000" spc="-5" dirty="0" smtClean="0">
                <a:cs typeface="Times New Roman"/>
              </a:rPr>
              <a:t>drive.</a:t>
            </a:r>
            <a:r>
              <a:rPr lang="en-US" sz="2000" spc="5" dirty="0" smtClean="0">
                <a:cs typeface="Times New Roman"/>
              </a:rPr>
              <a:t> </a:t>
            </a:r>
            <a:r>
              <a:rPr lang="en-US" sz="2000" spc="-5" dirty="0" smtClean="0">
                <a:cs typeface="Times New Roman"/>
              </a:rPr>
              <a:t>Like</a:t>
            </a:r>
            <a:r>
              <a:rPr lang="en-US" sz="2000" spc="5" dirty="0" smtClean="0">
                <a:cs typeface="Times New Roman"/>
              </a:rPr>
              <a:t> </a:t>
            </a:r>
            <a:r>
              <a:rPr lang="en-US" sz="2000" dirty="0" smtClean="0">
                <a:cs typeface="Times New Roman"/>
              </a:rPr>
              <a:t>belts,</a:t>
            </a:r>
            <a:r>
              <a:rPr lang="en-US" sz="2000" spc="5" dirty="0" smtClean="0">
                <a:cs typeface="Times New Roman"/>
              </a:rPr>
              <a:t> </a:t>
            </a:r>
            <a:r>
              <a:rPr lang="en-US" sz="2000" dirty="0" smtClean="0">
                <a:cs typeface="Times New Roman"/>
              </a:rPr>
              <a:t>chains</a:t>
            </a:r>
            <a:r>
              <a:rPr lang="en-US" sz="2000" spc="5" dirty="0" smtClean="0">
                <a:cs typeface="Times New Roman"/>
              </a:rPr>
              <a:t> </a:t>
            </a:r>
            <a:r>
              <a:rPr lang="en-US" sz="2000" dirty="0" smtClean="0">
                <a:cs typeface="Times New Roman"/>
              </a:rPr>
              <a:t>can</a:t>
            </a:r>
            <a:r>
              <a:rPr lang="en-US" sz="2000" spc="5" dirty="0" smtClean="0">
                <a:cs typeface="Times New Roman"/>
              </a:rPr>
              <a:t> </a:t>
            </a:r>
            <a:r>
              <a:rPr lang="en-US" sz="2000" dirty="0" smtClean="0">
                <a:cs typeface="Times New Roman"/>
              </a:rPr>
              <a:t>be</a:t>
            </a:r>
            <a:r>
              <a:rPr lang="en-US" sz="2000" spc="5" dirty="0" smtClean="0">
                <a:cs typeface="Times New Roman"/>
              </a:rPr>
              <a:t> </a:t>
            </a:r>
            <a:r>
              <a:rPr lang="en-US" sz="2000" dirty="0" smtClean="0">
                <a:cs typeface="Times New Roman"/>
              </a:rPr>
              <a:t>used</a:t>
            </a:r>
            <a:r>
              <a:rPr lang="en-US" sz="2000" spc="5" dirty="0" smtClean="0">
                <a:cs typeface="Times New Roman"/>
              </a:rPr>
              <a:t> </a:t>
            </a:r>
            <a:r>
              <a:rPr lang="en-US" sz="2000" dirty="0" smtClean="0">
                <a:cs typeface="Times New Roman"/>
              </a:rPr>
              <a:t>for</a:t>
            </a:r>
            <a:r>
              <a:rPr lang="en-US" sz="2000" spc="5" dirty="0" smtClean="0">
                <a:cs typeface="Times New Roman"/>
              </a:rPr>
              <a:t> </a:t>
            </a:r>
            <a:r>
              <a:rPr lang="en-US" sz="2000" spc="-5" dirty="0" smtClean="0">
                <a:cs typeface="Times New Roman"/>
              </a:rPr>
              <a:t>larger</a:t>
            </a:r>
            <a:r>
              <a:rPr lang="en-US" sz="2000" spc="10" dirty="0" smtClean="0">
                <a:cs typeface="Times New Roman"/>
              </a:rPr>
              <a:t> </a:t>
            </a:r>
            <a:r>
              <a:rPr lang="en-US" sz="2000" dirty="0" smtClean="0">
                <a:cs typeface="Times New Roman"/>
              </a:rPr>
              <a:t>centre</a:t>
            </a:r>
            <a:r>
              <a:rPr lang="en-US" sz="2000" spc="5" dirty="0" smtClean="0">
                <a:cs typeface="Times New Roman"/>
              </a:rPr>
              <a:t> distances. </a:t>
            </a:r>
            <a:r>
              <a:rPr lang="en-US" sz="2000" dirty="0" smtClean="0">
                <a:cs typeface="Times New Roman"/>
              </a:rPr>
              <a:t>They</a:t>
            </a:r>
            <a:r>
              <a:rPr lang="en-US" sz="2000" spc="-5" dirty="0" smtClean="0">
                <a:cs typeface="Times New Roman"/>
              </a:rPr>
              <a:t> </a:t>
            </a:r>
            <a:r>
              <a:rPr lang="en-US" sz="2000" dirty="0" smtClean="0">
                <a:cs typeface="Times New Roman"/>
              </a:rPr>
              <a:t>are</a:t>
            </a:r>
            <a:r>
              <a:rPr lang="en-US" sz="2000" spc="5" dirty="0" smtClean="0">
                <a:cs typeface="Times New Roman"/>
              </a:rPr>
              <a:t> </a:t>
            </a:r>
            <a:r>
              <a:rPr lang="en-US" sz="2000" spc="-5" dirty="0" smtClean="0">
                <a:cs typeface="Times New Roman"/>
              </a:rPr>
              <a:t>made </a:t>
            </a:r>
            <a:r>
              <a:rPr lang="en-US" sz="2000" spc="-260" dirty="0" smtClean="0">
                <a:cs typeface="Times New Roman"/>
              </a:rPr>
              <a:t> </a:t>
            </a:r>
            <a:r>
              <a:rPr lang="en-US" sz="2000" dirty="0" smtClean="0">
                <a:cs typeface="Times New Roman"/>
              </a:rPr>
              <a:t>of </a:t>
            </a:r>
            <a:r>
              <a:rPr lang="en-US" sz="2000" spc="-5" dirty="0" smtClean="0">
                <a:cs typeface="Times New Roman"/>
              </a:rPr>
              <a:t>metal</a:t>
            </a:r>
            <a:r>
              <a:rPr lang="en-US" sz="2000" spc="10" dirty="0" smtClean="0">
                <a:cs typeface="Times New Roman"/>
              </a:rPr>
              <a:t> </a:t>
            </a:r>
            <a:r>
              <a:rPr lang="en-US" sz="2000" dirty="0" smtClean="0">
                <a:cs typeface="Times New Roman"/>
              </a:rPr>
              <a:t>and due</a:t>
            </a:r>
            <a:r>
              <a:rPr lang="en-US" sz="2000" spc="5" dirty="0" smtClean="0">
                <a:cs typeface="Times New Roman"/>
              </a:rPr>
              <a:t> </a:t>
            </a:r>
            <a:r>
              <a:rPr lang="en-US" sz="2000" dirty="0" smtClean="0">
                <a:cs typeface="Times New Roman"/>
              </a:rPr>
              <a:t>to this</a:t>
            </a:r>
            <a:r>
              <a:rPr lang="en-US" sz="2000" spc="5" dirty="0" smtClean="0">
                <a:cs typeface="Times New Roman"/>
              </a:rPr>
              <a:t> </a:t>
            </a:r>
            <a:r>
              <a:rPr lang="en-US" sz="2000" dirty="0" smtClean="0">
                <a:cs typeface="Times New Roman"/>
              </a:rPr>
              <a:t>chain is</a:t>
            </a:r>
            <a:r>
              <a:rPr lang="en-US" sz="2000" spc="5" dirty="0" smtClean="0">
                <a:cs typeface="Times New Roman"/>
              </a:rPr>
              <a:t> </a:t>
            </a:r>
            <a:r>
              <a:rPr lang="en-US" sz="2000" dirty="0" smtClean="0">
                <a:cs typeface="Times New Roman"/>
              </a:rPr>
              <a:t>heavier</a:t>
            </a:r>
            <a:r>
              <a:rPr lang="en-US" sz="2000" spc="5" dirty="0" smtClean="0">
                <a:cs typeface="Times New Roman"/>
              </a:rPr>
              <a:t> </a:t>
            </a:r>
            <a:r>
              <a:rPr lang="en-US" sz="2000" dirty="0" smtClean="0">
                <a:cs typeface="Times New Roman"/>
              </a:rPr>
              <a:t>than</a:t>
            </a:r>
            <a:r>
              <a:rPr lang="en-US" sz="2000" spc="5" dirty="0" smtClean="0">
                <a:cs typeface="Times New Roman"/>
              </a:rPr>
              <a:t> </a:t>
            </a:r>
            <a:r>
              <a:rPr lang="en-US" sz="2000" dirty="0" smtClean="0">
                <a:cs typeface="Times New Roman"/>
              </a:rPr>
              <a:t>the belt</a:t>
            </a:r>
            <a:r>
              <a:rPr lang="en-US" sz="2000" spc="10" dirty="0" smtClean="0">
                <a:cs typeface="Times New Roman"/>
              </a:rPr>
              <a:t> </a:t>
            </a:r>
            <a:r>
              <a:rPr lang="en-US" sz="2000" dirty="0" smtClean="0">
                <a:cs typeface="Times New Roman"/>
              </a:rPr>
              <a:t>but</a:t>
            </a:r>
            <a:r>
              <a:rPr lang="en-US" sz="2000" spc="5" dirty="0" smtClean="0">
                <a:cs typeface="Times New Roman"/>
              </a:rPr>
              <a:t> </a:t>
            </a:r>
            <a:r>
              <a:rPr lang="en-US" sz="2000" dirty="0" smtClean="0">
                <a:cs typeface="Times New Roman"/>
              </a:rPr>
              <a:t>they</a:t>
            </a:r>
            <a:r>
              <a:rPr lang="en-US" sz="2000" spc="-5" dirty="0" smtClean="0">
                <a:cs typeface="Times New Roman"/>
              </a:rPr>
              <a:t> </a:t>
            </a:r>
            <a:r>
              <a:rPr lang="en-US" sz="2000" dirty="0" smtClean="0">
                <a:cs typeface="Times New Roman"/>
              </a:rPr>
              <a:t>are flexible</a:t>
            </a:r>
            <a:r>
              <a:rPr lang="en-US" sz="2000" spc="5" dirty="0" smtClean="0">
                <a:cs typeface="Times New Roman"/>
              </a:rPr>
              <a:t> </a:t>
            </a:r>
            <a:r>
              <a:rPr lang="en-US" sz="2000" spc="-5" dirty="0" smtClean="0">
                <a:cs typeface="Times New Roman"/>
              </a:rPr>
              <a:t>like</a:t>
            </a:r>
            <a:r>
              <a:rPr lang="en-US" sz="2000" dirty="0" smtClean="0">
                <a:cs typeface="Times New Roman"/>
              </a:rPr>
              <a:t> belts.</a:t>
            </a:r>
            <a:r>
              <a:rPr lang="en-US" sz="2000" spc="5" dirty="0" smtClean="0">
                <a:cs typeface="Times New Roman"/>
              </a:rPr>
              <a:t> </a:t>
            </a:r>
            <a:r>
              <a:rPr lang="en-US" sz="2000" spc="-10" dirty="0" smtClean="0">
                <a:cs typeface="Times New Roman"/>
              </a:rPr>
              <a:t>It </a:t>
            </a:r>
            <a:r>
              <a:rPr lang="en-US" sz="2000" spc="-5" dirty="0" smtClean="0">
                <a:cs typeface="Times New Roman"/>
              </a:rPr>
              <a:t> </a:t>
            </a:r>
            <a:r>
              <a:rPr lang="en-US" sz="2000" dirty="0" smtClean="0">
                <a:cs typeface="Times New Roman"/>
              </a:rPr>
              <a:t>also requires</a:t>
            </a:r>
            <a:r>
              <a:rPr lang="en-US" sz="2000" spc="5" dirty="0" smtClean="0">
                <a:cs typeface="Times New Roman"/>
              </a:rPr>
              <a:t> </a:t>
            </a:r>
            <a:r>
              <a:rPr lang="en-US" sz="2000" dirty="0" smtClean="0">
                <a:cs typeface="Times New Roman"/>
              </a:rPr>
              <a:t>lubrication</a:t>
            </a:r>
            <a:r>
              <a:rPr lang="en-US" sz="2000" spc="5" dirty="0" smtClean="0">
                <a:cs typeface="Times New Roman"/>
              </a:rPr>
              <a:t> </a:t>
            </a:r>
            <a:r>
              <a:rPr lang="en-US" sz="2000" dirty="0" smtClean="0">
                <a:cs typeface="Times New Roman"/>
              </a:rPr>
              <a:t>from</a:t>
            </a:r>
            <a:r>
              <a:rPr lang="en-US" sz="2000" spc="-20" dirty="0" smtClean="0">
                <a:cs typeface="Times New Roman"/>
              </a:rPr>
              <a:t> </a:t>
            </a:r>
            <a:r>
              <a:rPr lang="en-US" sz="2000" spc="-5" dirty="0" smtClean="0">
                <a:cs typeface="Times New Roman"/>
              </a:rPr>
              <a:t>time</a:t>
            </a:r>
            <a:r>
              <a:rPr lang="en-US" sz="2000" spc="5" dirty="0" smtClean="0">
                <a:cs typeface="Times New Roman"/>
              </a:rPr>
              <a:t> </a:t>
            </a:r>
            <a:r>
              <a:rPr lang="en-US" sz="2000" dirty="0" smtClean="0">
                <a:cs typeface="Times New Roman"/>
              </a:rPr>
              <a:t>to </a:t>
            </a:r>
            <a:r>
              <a:rPr lang="en-US" sz="2000" spc="-5" dirty="0" smtClean="0">
                <a:cs typeface="Times New Roman"/>
              </a:rPr>
              <a:t>time.</a:t>
            </a:r>
            <a:r>
              <a:rPr lang="en-US" sz="2000" spc="5" dirty="0" smtClean="0">
                <a:cs typeface="Times New Roman"/>
              </a:rPr>
              <a:t> The </a:t>
            </a:r>
            <a:r>
              <a:rPr lang="en-US" sz="2000" dirty="0" smtClean="0">
                <a:cs typeface="Times New Roman"/>
              </a:rPr>
              <a:t>lubricant</a:t>
            </a:r>
            <a:r>
              <a:rPr lang="en-US" sz="2000" spc="10" dirty="0" smtClean="0">
                <a:cs typeface="Times New Roman"/>
              </a:rPr>
              <a:t> </a:t>
            </a:r>
            <a:r>
              <a:rPr lang="en-US" sz="2000" dirty="0" smtClean="0">
                <a:cs typeface="Times New Roman"/>
              </a:rPr>
              <a:t>prevents chain</a:t>
            </a:r>
            <a:r>
              <a:rPr lang="en-US" sz="2000" spc="5" dirty="0" smtClean="0">
                <a:cs typeface="Times New Roman"/>
              </a:rPr>
              <a:t> </a:t>
            </a:r>
            <a:r>
              <a:rPr lang="en-US" sz="2000" dirty="0" smtClean="0">
                <a:cs typeface="Times New Roman"/>
              </a:rPr>
              <a:t>from</a:t>
            </a:r>
            <a:r>
              <a:rPr lang="en-US" sz="2000" spc="-20" dirty="0" smtClean="0">
                <a:cs typeface="Times New Roman"/>
              </a:rPr>
              <a:t> </a:t>
            </a:r>
            <a:r>
              <a:rPr lang="en-US" sz="2000" dirty="0" smtClean="0">
                <a:cs typeface="Times New Roman"/>
              </a:rPr>
              <a:t>rusting </a:t>
            </a:r>
            <a:r>
              <a:rPr lang="en-US" sz="2000" spc="5" dirty="0" smtClean="0">
                <a:cs typeface="Times New Roman"/>
              </a:rPr>
              <a:t> </a:t>
            </a:r>
            <a:r>
              <a:rPr lang="en-US" sz="2000" dirty="0" smtClean="0">
                <a:cs typeface="Times New Roman"/>
              </a:rPr>
              <a:t>and</a:t>
            </a:r>
            <a:r>
              <a:rPr lang="en-US" sz="2000" spc="-5" dirty="0" smtClean="0">
                <a:cs typeface="Times New Roman"/>
              </a:rPr>
              <a:t> </a:t>
            </a:r>
            <a:r>
              <a:rPr lang="en-US" sz="2000" dirty="0" smtClean="0">
                <a:cs typeface="Times New Roman"/>
              </a:rPr>
              <a:t>reduces </a:t>
            </a:r>
            <a:r>
              <a:rPr lang="en-US" sz="2000" spc="-5" dirty="0" smtClean="0">
                <a:cs typeface="Times New Roman"/>
              </a:rPr>
              <a:t>wear.</a:t>
            </a:r>
            <a:endParaRPr lang="en-US" sz="2000" dirty="0" smtClean="0">
              <a:cs typeface="Times New Roman"/>
            </a:endParaRPr>
          </a:p>
          <a:p>
            <a:pPr marL="12700" marR="139065">
              <a:lnSpc>
                <a:spcPct val="150000"/>
              </a:lnSpc>
              <a:spcBef>
                <a:spcPts val="580"/>
              </a:spcBef>
            </a:pPr>
            <a:r>
              <a:rPr lang="en-US" sz="2000" dirty="0" smtClean="0">
                <a:cs typeface="Times New Roman"/>
              </a:rPr>
              <a:t>The chain and</a:t>
            </a:r>
            <a:r>
              <a:rPr lang="en-US" sz="2000" spc="5" dirty="0" smtClean="0">
                <a:cs typeface="Times New Roman"/>
              </a:rPr>
              <a:t> </a:t>
            </a:r>
            <a:r>
              <a:rPr lang="en-US" sz="2000" dirty="0" smtClean="0">
                <a:cs typeface="Times New Roman"/>
              </a:rPr>
              <a:t>chain </a:t>
            </a:r>
            <a:r>
              <a:rPr lang="en-US" sz="2000" spc="-5" dirty="0" smtClean="0">
                <a:cs typeface="Times New Roman"/>
              </a:rPr>
              <a:t>drive</a:t>
            </a:r>
            <a:r>
              <a:rPr lang="en-US" sz="2000" dirty="0" smtClean="0">
                <a:cs typeface="Times New Roman"/>
              </a:rPr>
              <a:t> are</a:t>
            </a:r>
            <a:r>
              <a:rPr lang="en-US" sz="2000" spc="5" dirty="0" smtClean="0">
                <a:cs typeface="Times New Roman"/>
              </a:rPr>
              <a:t> </a:t>
            </a:r>
            <a:r>
              <a:rPr lang="en-US" sz="2000" dirty="0" smtClean="0">
                <a:cs typeface="Times New Roman"/>
              </a:rPr>
              <a:t>shown in</a:t>
            </a:r>
            <a:r>
              <a:rPr lang="en-US" sz="2000" spc="15" dirty="0" smtClean="0">
                <a:cs typeface="Times New Roman"/>
              </a:rPr>
              <a:t> </a:t>
            </a:r>
            <a:r>
              <a:rPr lang="en-US" sz="2000" dirty="0" smtClean="0">
                <a:cs typeface="Times New Roman"/>
              </a:rPr>
              <a:t>Figure</a:t>
            </a:r>
            <a:r>
              <a:rPr lang="en-US" sz="2000" spc="5" dirty="0" smtClean="0">
                <a:cs typeface="Times New Roman"/>
              </a:rPr>
              <a:t> </a:t>
            </a:r>
            <a:r>
              <a:rPr lang="en-US" sz="2000" dirty="0" smtClean="0">
                <a:cs typeface="Times New Roman"/>
              </a:rPr>
              <a:t>3.4. The</a:t>
            </a:r>
            <a:r>
              <a:rPr lang="en-US" sz="2000" spc="5" dirty="0" smtClean="0">
                <a:cs typeface="Times New Roman"/>
              </a:rPr>
              <a:t> </a:t>
            </a:r>
            <a:r>
              <a:rPr lang="en-US" sz="2000" dirty="0" smtClean="0">
                <a:cs typeface="Times New Roman"/>
              </a:rPr>
              <a:t>sprockets are used</a:t>
            </a:r>
            <a:r>
              <a:rPr lang="en-US" sz="2000" spc="5" dirty="0" smtClean="0">
                <a:cs typeface="Times New Roman"/>
              </a:rPr>
              <a:t> </a:t>
            </a:r>
            <a:r>
              <a:rPr lang="en-US" sz="2000" dirty="0" smtClean="0">
                <a:cs typeface="Times New Roman"/>
              </a:rPr>
              <a:t>in place of </a:t>
            </a:r>
            <a:r>
              <a:rPr lang="en-US" sz="2000" spc="-260" dirty="0" smtClean="0">
                <a:cs typeface="Times New Roman"/>
              </a:rPr>
              <a:t> </a:t>
            </a:r>
            <a:r>
              <a:rPr lang="en-US" sz="2000" dirty="0" smtClean="0">
                <a:cs typeface="Times New Roman"/>
              </a:rPr>
              <a:t>pulleys. </a:t>
            </a:r>
            <a:r>
              <a:rPr lang="en-US" sz="2000" spc="5" dirty="0" smtClean="0">
                <a:cs typeface="Times New Roman"/>
              </a:rPr>
              <a:t>The </a:t>
            </a:r>
            <a:r>
              <a:rPr lang="en-US" sz="2000" dirty="0" smtClean="0">
                <a:cs typeface="Times New Roman"/>
              </a:rPr>
              <a:t>projected</a:t>
            </a:r>
            <a:r>
              <a:rPr lang="en-US" sz="2000" spc="5" dirty="0" smtClean="0">
                <a:cs typeface="Times New Roman"/>
              </a:rPr>
              <a:t> </a:t>
            </a:r>
            <a:r>
              <a:rPr lang="en-US" sz="2000" dirty="0" smtClean="0">
                <a:cs typeface="Times New Roman"/>
              </a:rPr>
              <a:t>teeth</a:t>
            </a:r>
            <a:r>
              <a:rPr lang="en-US" sz="2000" spc="5" dirty="0" smtClean="0">
                <a:cs typeface="Times New Roman"/>
              </a:rPr>
              <a:t> </a:t>
            </a:r>
            <a:r>
              <a:rPr lang="en-US" sz="2000" dirty="0" smtClean="0">
                <a:cs typeface="Times New Roman"/>
              </a:rPr>
              <a:t>of sprockets</a:t>
            </a:r>
            <a:r>
              <a:rPr lang="en-US" sz="2000" spc="5" dirty="0" smtClean="0">
                <a:cs typeface="Times New Roman"/>
              </a:rPr>
              <a:t> </a:t>
            </a:r>
            <a:r>
              <a:rPr lang="en-US" sz="2000" dirty="0" smtClean="0">
                <a:cs typeface="Times New Roman"/>
              </a:rPr>
              <a:t>fit</a:t>
            </a:r>
            <a:r>
              <a:rPr lang="en-US" sz="2000" spc="10" dirty="0" smtClean="0">
                <a:cs typeface="Times New Roman"/>
              </a:rPr>
              <a:t> </a:t>
            </a:r>
            <a:r>
              <a:rPr lang="en-US" sz="2000" dirty="0" smtClean="0">
                <a:cs typeface="Times New Roman"/>
              </a:rPr>
              <a:t>in</a:t>
            </a:r>
            <a:r>
              <a:rPr lang="en-US" sz="2000" spc="5" dirty="0" smtClean="0">
                <a:cs typeface="Times New Roman"/>
              </a:rPr>
              <a:t> </a:t>
            </a:r>
            <a:r>
              <a:rPr lang="en-US" sz="2000" dirty="0" smtClean="0">
                <a:cs typeface="Times New Roman"/>
              </a:rPr>
              <a:t>the</a:t>
            </a:r>
            <a:r>
              <a:rPr lang="en-US" sz="2000" spc="5" dirty="0" smtClean="0">
                <a:cs typeface="Times New Roman"/>
              </a:rPr>
              <a:t> </a:t>
            </a:r>
            <a:r>
              <a:rPr lang="en-US" sz="2000" dirty="0" smtClean="0">
                <a:cs typeface="Times New Roman"/>
              </a:rPr>
              <a:t>recesses of</a:t>
            </a:r>
            <a:r>
              <a:rPr lang="en-US" sz="2000" spc="10" dirty="0" smtClean="0">
                <a:cs typeface="Times New Roman"/>
              </a:rPr>
              <a:t> </a:t>
            </a:r>
            <a:r>
              <a:rPr lang="en-US" sz="2000" dirty="0" smtClean="0">
                <a:cs typeface="Times New Roman"/>
              </a:rPr>
              <a:t>the</a:t>
            </a:r>
            <a:r>
              <a:rPr lang="en-US" sz="2000" spc="5" dirty="0" smtClean="0">
                <a:cs typeface="Times New Roman"/>
              </a:rPr>
              <a:t> </a:t>
            </a:r>
            <a:r>
              <a:rPr lang="en-US" sz="2000" dirty="0" smtClean="0">
                <a:cs typeface="Times New Roman"/>
              </a:rPr>
              <a:t>chain.</a:t>
            </a:r>
            <a:r>
              <a:rPr lang="en-US" sz="2000" spc="5" dirty="0" smtClean="0">
                <a:cs typeface="Times New Roman"/>
              </a:rPr>
              <a:t> </a:t>
            </a:r>
            <a:r>
              <a:rPr lang="en-US" sz="2000" dirty="0" smtClean="0">
                <a:cs typeface="Times New Roman"/>
              </a:rPr>
              <a:t>The</a:t>
            </a:r>
            <a:r>
              <a:rPr lang="en-US" sz="2000" spc="5" dirty="0" smtClean="0">
                <a:cs typeface="Times New Roman"/>
              </a:rPr>
              <a:t> </a:t>
            </a:r>
            <a:r>
              <a:rPr lang="en-US" sz="2000" dirty="0" smtClean="0">
                <a:cs typeface="Times New Roman"/>
              </a:rPr>
              <a:t>distance </a:t>
            </a:r>
            <a:r>
              <a:rPr lang="en-US" sz="2000" spc="5" dirty="0" smtClean="0">
                <a:cs typeface="Times New Roman"/>
              </a:rPr>
              <a:t> </a:t>
            </a:r>
            <a:r>
              <a:rPr lang="en-US" sz="2000" dirty="0" smtClean="0">
                <a:cs typeface="Times New Roman"/>
              </a:rPr>
              <a:t>between roller</a:t>
            </a:r>
            <a:r>
              <a:rPr lang="en-US" sz="2000" spc="10" dirty="0" smtClean="0">
                <a:cs typeface="Times New Roman"/>
              </a:rPr>
              <a:t> </a:t>
            </a:r>
            <a:r>
              <a:rPr lang="en-US" sz="2000" dirty="0" smtClean="0">
                <a:cs typeface="Times New Roman"/>
              </a:rPr>
              <a:t>centers of</a:t>
            </a:r>
            <a:r>
              <a:rPr lang="en-US" sz="2000" spc="10" dirty="0" smtClean="0">
                <a:cs typeface="Times New Roman"/>
              </a:rPr>
              <a:t> </a:t>
            </a:r>
            <a:r>
              <a:rPr lang="en-US" sz="2000" spc="-5" dirty="0" smtClean="0">
                <a:cs typeface="Times New Roman"/>
              </a:rPr>
              <a:t>two</a:t>
            </a:r>
            <a:r>
              <a:rPr lang="en-US" sz="2000" dirty="0" smtClean="0">
                <a:cs typeface="Times New Roman"/>
              </a:rPr>
              <a:t> adjacent</a:t>
            </a:r>
            <a:r>
              <a:rPr lang="en-US" sz="2000" spc="10" dirty="0" smtClean="0">
                <a:cs typeface="Times New Roman"/>
              </a:rPr>
              <a:t> </a:t>
            </a:r>
            <a:r>
              <a:rPr lang="en-US" sz="2000" spc="-5" dirty="0" smtClean="0">
                <a:cs typeface="Times New Roman"/>
              </a:rPr>
              <a:t>links</a:t>
            </a:r>
            <a:r>
              <a:rPr lang="en-US" sz="2000" dirty="0" smtClean="0">
                <a:cs typeface="Times New Roman"/>
              </a:rPr>
              <a:t> is</a:t>
            </a:r>
            <a:r>
              <a:rPr lang="en-US" sz="2000" spc="5" dirty="0" smtClean="0">
                <a:cs typeface="Times New Roman"/>
              </a:rPr>
              <a:t> </a:t>
            </a:r>
            <a:r>
              <a:rPr lang="en-US" sz="2000" spc="-5" dirty="0" smtClean="0">
                <a:cs typeface="Times New Roman"/>
              </a:rPr>
              <a:t>known</a:t>
            </a:r>
            <a:r>
              <a:rPr lang="en-US" sz="2000" dirty="0" smtClean="0">
                <a:cs typeface="Times New Roman"/>
              </a:rPr>
              <a:t> as</a:t>
            </a:r>
            <a:r>
              <a:rPr lang="en-US" sz="2000" spc="5" dirty="0" smtClean="0">
                <a:cs typeface="Times New Roman"/>
              </a:rPr>
              <a:t> </a:t>
            </a:r>
            <a:r>
              <a:rPr lang="en-US" sz="2000" dirty="0" smtClean="0">
                <a:cs typeface="Times New Roman"/>
              </a:rPr>
              <a:t>pitch. </a:t>
            </a:r>
            <a:r>
              <a:rPr lang="en-US" sz="2000" spc="5" dirty="0" smtClean="0">
                <a:cs typeface="Times New Roman"/>
              </a:rPr>
              <a:t>The </a:t>
            </a:r>
            <a:r>
              <a:rPr lang="en-US" sz="2000" dirty="0" smtClean="0">
                <a:cs typeface="Times New Roman"/>
              </a:rPr>
              <a:t>circle</a:t>
            </a:r>
            <a:r>
              <a:rPr lang="en-US" sz="2000" spc="5" dirty="0" smtClean="0">
                <a:cs typeface="Times New Roman"/>
              </a:rPr>
              <a:t> </a:t>
            </a:r>
            <a:r>
              <a:rPr lang="en-US" sz="2000" dirty="0" smtClean="0">
                <a:cs typeface="Times New Roman"/>
              </a:rPr>
              <a:t>passing </a:t>
            </a:r>
            <a:r>
              <a:rPr lang="en-US" sz="2000" spc="5" dirty="0" smtClean="0">
                <a:cs typeface="Times New Roman"/>
              </a:rPr>
              <a:t> </a:t>
            </a:r>
            <a:r>
              <a:rPr lang="en-US" sz="2000" spc="-5" dirty="0" smtClean="0">
                <a:cs typeface="Times New Roman"/>
              </a:rPr>
              <a:t>through</a:t>
            </a:r>
            <a:r>
              <a:rPr lang="en-US" sz="2000" dirty="0" smtClean="0">
                <a:cs typeface="Times New Roman"/>
              </a:rPr>
              <a:t> the pitch centers is called</a:t>
            </a:r>
            <a:r>
              <a:rPr lang="en-US" sz="2000" spc="15" dirty="0" smtClean="0">
                <a:cs typeface="Times New Roman"/>
              </a:rPr>
              <a:t> </a:t>
            </a:r>
            <a:r>
              <a:rPr lang="en-US" sz="2000" dirty="0" smtClean="0">
                <a:cs typeface="Times New Roman"/>
              </a:rPr>
              <a:t>pitch circle.</a:t>
            </a:r>
            <a:endParaRPr lang="en-US" sz="2000" dirty="0">
              <a:cs typeface="Times New Roman"/>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object 42"/>
          <p:cNvPicPr/>
          <p:nvPr/>
        </p:nvPicPr>
        <p:blipFill>
          <a:blip r:embed="rId2" cstate="print"/>
          <a:stretch>
            <a:fillRect/>
          </a:stretch>
        </p:blipFill>
        <p:spPr>
          <a:xfrm>
            <a:off x="2590800" y="2209800"/>
            <a:ext cx="1447800" cy="301196"/>
          </a:xfrm>
          <a:prstGeom prst="rect">
            <a:avLst/>
          </a:prstGeom>
        </p:spPr>
      </p:pic>
      <p:grpSp>
        <p:nvGrpSpPr>
          <p:cNvPr id="51" name="object 43"/>
          <p:cNvGrpSpPr/>
          <p:nvPr/>
        </p:nvGrpSpPr>
        <p:grpSpPr>
          <a:xfrm>
            <a:off x="4999673" y="1655651"/>
            <a:ext cx="1579245" cy="949325"/>
            <a:chOff x="4820920" y="4561522"/>
            <a:chExt cx="1579245" cy="949325"/>
          </a:xfrm>
        </p:grpSpPr>
        <p:sp>
          <p:nvSpPr>
            <p:cNvPr id="52" name="object 44"/>
            <p:cNvSpPr/>
            <p:nvPr/>
          </p:nvSpPr>
          <p:spPr>
            <a:xfrm>
              <a:off x="5124450" y="4566284"/>
              <a:ext cx="0" cy="915669"/>
            </a:xfrm>
            <a:custGeom>
              <a:avLst/>
              <a:gdLst/>
              <a:ahLst/>
              <a:cxnLst/>
              <a:rect l="l" t="t" r="r" b="b"/>
              <a:pathLst>
                <a:path h="915670">
                  <a:moveTo>
                    <a:pt x="0" y="0"/>
                  </a:moveTo>
                  <a:lnTo>
                    <a:pt x="0" y="915670"/>
                  </a:lnTo>
                </a:path>
              </a:pathLst>
            </a:custGeom>
            <a:ln w="9525">
              <a:solidFill>
                <a:srgbClr val="000000"/>
              </a:solidFill>
              <a:prstDash val="sysDashDot"/>
            </a:ln>
          </p:spPr>
          <p:txBody>
            <a:bodyPr wrap="square" lIns="0" tIns="0" rIns="0" bIns="0" rtlCol="0"/>
            <a:lstStyle/>
            <a:p>
              <a:endParaRPr/>
            </a:p>
          </p:txBody>
        </p:sp>
        <p:sp>
          <p:nvSpPr>
            <p:cNvPr id="53" name="object 45"/>
            <p:cNvSpPr/>
            <p:nvPr/>
          </p:nvSpPr>
          <p:spPr>
            <a:xfrm>
              <a:off x="4979035" y="4631562"/>
              <a:ext cx="864869" cy="56515"/>
            </a:xfrm>
            <a:custGeom>
              <a:avLst/>
              <a:gdLst/>
              <a:ahLst/>
              <a:cxnLst/>
              <a:rect l="l" t="t" r="r" b="b"/>
              <a:pathLst>
                <a:path w="864870" h="56514">
                  <a:moveTo>
                    <a:pt x="51435" y="126"/>
                  </a:moveTo>
                  <a:lnTo>
                    <a:pt x="827404" y="126"/>
                  </a:lnTo>
                </a:path>
                <a:path w="864870" h="56514">
                  <a:moveTo>
                    <a:pt x="13969" y="52832"/>
                  </a:moveTo>
                  <a:lnTo>
                    <a:pt x="864869" y="52832"/>
                  </a:lnTo>
                </a:path>
                <a:path w="864870" h="56514">
                  <a:moveTo>
                    <a:pt x="56514" y="0"/>
                  </a:moveTo>
                  <a:lnTo>
                    <a:pt x="48285" y="545"/>
                  </a:lnTo>
                  <a:lnTo>
                    <a:pt x="36210" y="1317"/>
                  </a:lnTo>
                  <a:lnTo>
                    <a:pt x="23778" y="3589"/>
                  </a:lnTo>
                  <a:lnTo>
                    <a:pt x="14477" y="8636"/>
                  </a:lnTo>
                  <a:lnTo>
                    <a:pt x="9580" y="18538"/>
                  </a:lnTo>
                  <a:lnTo>
                    <a:pt x="7207" y="32131"/>
                  </a:lnTo>
                  <a:lnTo>
                    <a:pt x="6119" y="45819"/>
                  </a:lnTo>
                  <a:lnTo>
                    <a:pt x="5079" y="56007"/>
                  </a:lnTo>
                </a:path>
                <a:path w="864870" h="56514">
                  <a:moveTo>
                    <a:pt x="861567" y="47117"/>
                  </a:moveTo>
                  <a:lnTo>
                    <a:pt x="860917" y="39570"/>
                  </a:lnTo>
                  <a:lnTo>
                    <a:pt x="859980" y="28559"/>
                  </a:lnTo>
                  <a:lnTo>
                    <a:pt x="857138" y="17238"/>
                  </a:lnTo>
                  <a:lnTo>
                    <a:pt x="850773" y="8762"/>
                  </a:lnTo>
                  <a:lnTo>
                    <a:pt x="838358" y="4288"/>
                  </a:lnTo>
                  <a:lnTo>
                    <a:pt x="821277" y="2111"/>
                  </a:lnTo>
                  <a:lnTo>
                    <a:pt x="804052" y="1101"/>
                  </a:lnTo>
                  <a:lnTo>
                    <a:pt x="791210" y="126"/>
                  </a:lnTo>
                </a:path>
                <a:path w="864870" h="56514">
                  <a:moveTo>
                    <a:pt x="0" y="51562"/>
                  </a:moveTo>
                  <a:lnTo>
                    <a:pt x="56514" y="126"/>
                  </a:lnTo>
                </a:path>
                <a:path w="864870" h="56514">
                  <a:moveTo>
                    <a:pt x="42544" y="51562"/>
                  </a:moveTo>
                  <a:lnTo>
                    <a:pt x="99060" y="126"/>
                  </a:lnTo>
                </a:path>
                <a:path w="864870" h="56514">
                  <a:moveTo>
                    <a:pt x="98425" y="4572"/>
                  </a:moveTo>
                  <a:lnTo>
                    <a:pt x="98425" y="51562"/>
                  </a:lnTo>
                </a:path>
                <a:path w="864870" h="56514">
                  <a:moveTo>
                    <a:pt x="192404" y="4572"/>
                  </a:moveTo>
                  <a:lnTo>
                    <a:pt x="192404" y="51562"/>
                  </a:lnTo>
                </a:path>
                <a:path w="864870" h="56514">
                  <a:moveTo>
                    <a:pt x="197485" y="51562"/>
                  </a:moveTo>
                  <a:lnTo>
                    <a:pt x="254000" y="126"/>
                  </a:lnTo>
                </a:path>
                <a:path w="864870" h="56514">
                  <a:moveTo>
                    <a:pt x="248919" y="51562"/>
                  </a:moveTo>
                  <a:lnTo>
                    <a:pt x="305435" y="126"/>
                  </a:lnTo>
                </a:path>
                <a:path w="864870" h="56514">
                  <a:moveTo>
                    <a:pt x="295910" y="51562"/>
                  </a:moveTo>
                  <a:lnTo>
                    <a:pt x="352425" y="126"/>
                  </a:lnTo>
                </a:path>
                <a:path w="864870" h="56514">
                  <a:moveTo>
                    <a:pt x="347979" y="51562"/>
                  </a:moveTo>
                  <a:lnTo>
                    <a:pt x="404494" y="126"/>
                  </a:lnTo>
                </a:path>
                <a:path w="864870" h="56514">
                  <a:moveTo>
                    <a:pt x="394969" y="51562"/>
                  </a:moveTo>
                  <a:lnTo>
                    <a:pt x="451485" y="126"/>
                  </a:lnTo>
                </a:path>
                <a:path w="864870" h="56514">
                  <a:moveTo>
                    <a:pt x="447675" y="51562"/>
                  </a:moveTo>
                  <a:lnTo>
                    <a:pt x="503554" y="126"/>
                  </a:lnTo>
                </a:path>
                <a:path w="864870" h="56514">
                  <a:moveTo>
                    <a:pt x="494664" y="51562"/>
                  </a:moveTo>
                  <a:lnTo>
                    <a:pt x="550544" y="126"/>
                  </a:lnTo>
                </a:path>
                <a:path w="864870" h="56514">
                  <a:moveTo>
                    <a:pt x="550544" y="51562"/>
                  </a:moveTo>
                  <a:lnTo>
                    <a:pt x="607060" y="126"/>
                  </a:lnTo>
                </a:path>
                <a:path w="864870" h="56514">
                  <a:moveTo>
                    <a:pt x="607060" y="51562"/>
                  </a:moveTo>
                  <a:lnTo>
                    <a:pt x="663575" y="126"/>
                  </a:lnTo>
                </a:path>
                <a:path w="864870" h="56514">
                  <a:moveTo>
                    <a:pt x="661669" y="4572"/>
                  </a:moveTo>
                  <a:lnTo>
                    <a:pt x="661669" y="51562"/>
                  </a:lnTo>
                </a:path>
                <a:path w="864870" h="56514">
                  <a:moveTo>
                    <a:pt x="755650" y="4572"/>
                  </a:moveTo>
                  <a:lnTo>
                    <a:pt x="755650" y="51562"/>
                  </a:lnTo>
                </a:path>
                <a:path w="864870" h="56514">
                  <a:moveTo>
                    <a:pt x="754379" y="29972"/>
                  </a:moveTo>
                  <a:lnTo>
                    <a:pt x="786764" y="126"/>
                  </a:lnTo>
                </a:path>
                <a:path w="864870" h="56514">
                  <a:moveTo>
                    <a:pt x="775969" y="51562"/>
                  </a:moveTo>
                  <a:lnTo>
                    <a:pt x="832485" y="126"/>
                  </a:lnTo>
                </a:path>
                <a:path w="864870" h="56514">
                  <a:moveTo>
                    <a:pt x="818514" y="52832"/>
                  </a:moveTo>
                  <a:lnTo>
                    <a:pt x="850900" y="22987"/>
                  </a:lnTo>
                </a:path>
              </a:pathLst>
            </a:custGeom>
            <a:ln w="9525">
              <a:solidFill>
                <a:srgbClr val="000000"/>
              </a:solidFill>
            </a:ln>
          </p:spPr>
          <p:txBody>
            <a:bodyPr wrap="square" lIns="0" tIns="0" rIns="0" bIns="0" rtlCol="0"/>
            <a:lstStyle/>
            <a:p>
              <a:endParaRPr/>
            </a:p>
          </p:txBody>
        </p:sp>
        <p:sp>
          <p:nvSpPr>
            <p:cNvPr id="54" name="object 46"/>
            <p:cNvSpPr/>
            <p:nvPr/>
          </p:nvSpPr>
          <p:spPr>
            <a:xfrm>
              <a:off x="5682615" y="4588509"/>
              <a:ext cx="0" cy="897255"/>
            </a:xfrm>
            <a:custGeom>
              <a:avLst/>
              <a:gdLst/>
              <a:ahLst/>
              <a:cxnLst/>
              <a:rect l="l" t="t" r="r" b="b"/>
              <a:pathLst>
                <a:path h="897254">
                  <a:moveTo>
                    <a:pt x="0" y="0"/>
                  </a:moveTo>
                  <a:lnTo>
                    <a:pt x="0" y="897254"/>
                  </a:lnTo>
                </a:path>
              </a:pathLst>
            </a:custGeom>
            <a:ln w="9525">
              <a:solidFill>
                <a:srgbClr val="000000"/>
              </a:solidFill>
              <a:prstDash val="sysDashDot"/>
            </a:ln>
          </p:spPr>
          <p:txBody>
            <a:bodyPr wrap="square" lIns="0" tIns="0" rIns="0" bIns="0" rtlCol="0"/>
            <a:lstStyle/>
            <a:p>
              <a:endParaRPr/>
            </a:p>
          </p:txBody>
        </p:sp>
        <p:sp>
          <p:nvSpPr>
            <p:cNvPr id="55" name="object 47"/>
            <p:cNvSpPr/>
            <p:nvPr/>
          </p:nvSpPr>
          <p:spPr>
            <a:xfrm>
              <a:off x="4979035" y="4680584"/>
              <a:ext cx="864869" cy="466725"/>
            </a:xfrm>
            <a:custGeom>
              <a:avLst/>
              <a:gdLst/>
              <a:ahLst/>
              <a:cxnLst/>
              <a:rect l="l" t="t" r="r" b="b"/>
              <a:pathLst>
                <a:path w="864870" h="466725">
                  <a:moveTo>
                    <a:pt x="51435" y="466089"/>
                  </a:moveTo>
                  <a:lnTo>
                    <a:pt x="827404" y="466089"/>
                  </a:lnTo>
                </a:path>
                <a:path w="864870" h="466725">
                  <a:moveTo>
                    <a:pt x="13969" y="414020"/>
                  </a:moveTo>
                  <a:lnTo>
                    <a:pt x="864869" y="414020"/>
                  </a:lnTo>
                </a:path>
                <a:path w="864870" h="466725">
                  <a:moveTo>
                    <a:pt x="56514" y="466216"/>
                  </a:moveTo>
                  <a:lnTo>
                    <a:pt x="48285" y="465673"/>
                  </a:lnTo>
                  <a:lnTo>
                    <a:pt x="36210" y="464915"/>
                  </a:lnTo>
                  <a:lnTo>
                    <a:pt x="23778" y="462680"/>
                  </a:lnTo>
                  <a:lnTo>
                    <a:pt x="14477" y="457708"/>
                  </a:lnTo>
                  <a:lnTo>
                    <a:pt x="9580" y="447938"/>
                  </a:lnTo>
                  <a:lnTo>
                    <a:pt x="7207" y="434514"/>
                  </a:lnTo>
                  <a:lnTo>
                    <a:pt x="6119" y="420971"/>
                  </a:lnTo>
                  <a:lnTo>
                    <a:pt x="5079" y="410845"/>
                  </a:lnTo>
                </a:path>
                <a:path w="864870" h="466725">
                  <a:moveTo>
                    <a:pt x="861567" y="419735"/>
                  </a:moveTo>
                  <a:lnTo>
                    <a:pt x="860917" y="427166"/>
                  </a:lnTo>
                  <a:lnTo>
                    <a:pt x="859980" y="438038"/>
                  </a:lnTo>
                  <a:lnTo>
                    <a:pt x="857138" y="449220"/>
                  </a:lnTo>
                  <a:lnTo>
                    <a:pt x="850773" y="457580"/>
                  </a:lnTo>
                  <a:lnTo>
                    <a:pt x="838358" y="462053"/>
                  </a:lnTo>
                  <a:lnTo>
                    <a:pt x="821277" y="464216"/>
                  </a:lnTo>
                  <a:lnTo>
                    <a:pt x="804052" y="465189"/>
                  </a:lnTo>
                  <a:lnTo>
                    <a:pt x="791210" y="466089"/>
                  </a:lnTo>
                </a:path>
                <a:path w="864870" h="466725">
                  <a:moveTo>
                    <a:pt x="0" y="415289"/>
                  </a:moveTo>
                  <a:lnTo>
                    <a:pt x="56514" y="466089"/>
                  </a:lnTo>
                </a:path>
                <a:path w="864870" h="466725">
                  <a:moveTo>
                    <a:pt x="42544" y="415289"/>
                  </a:moveTo>
                  <a:lnTo>
                    <a:pt x="99060" y="466089"/>
                  </a:lnTo>
                </a:path>
                <a:path w="864870" h="466725">
                  <a:moveTo>
                    <a:pt x="98425" y="461645"/>
                  </a:moveTo>
                  <a:lnTo>
                    <a:pt x="98425" y="415289"/>
                  </a:lnTo>
                </a:path>
                <a:path w="864870" h="466725">
                  <a:moveTo>
                    <a:pt x="192404" y="461645"/>
                  </a:moveTo>
                  <a:lnTo>
                    <a:pt x="192404" y="415289"/>
                  </a:lnTo>
                </a:path>
                <a:path w="864870" h="466725">
                  <a:moveTo>
                    <a:pt x="197485" y="415289"/>
                  </a:moveTo>
                  <a:lnTo>
                    <a:pt x="254000" y="466089"/>
                  </a:lnTo>
                </a:path>
                <a:path w="864870" h="466725">
                  <a:moveTo>
                    <a:pt x="248919" y="415289"/>
                  </a:moveTo>
                  <a:lnTo>
                    <a:pt x="305435" y="466089"/>
                  </a:lnTo>
                </a:path>
                <a:path w="864870" h="466725">
                  <a:moveTo>
                    <a:pt x="295910" y="415289"/>
                  </a:moveTo>
                  <a:lnTo>
                    <a:pt x="352425" y="466089"/>
                  </a:lnTo>
                </a:path>
                <a:path w="864870" h="466725">
                  <a:moveTo>
                    <a:pt x="347979" y="415289"/>
                  </a:moveTo>
                  <a:lnTo>
                    <a:pt x="404494" y="466089"/>
                  </a:lnTo>
                </a:path>
                <a:path w="864870" h="466725">
                  <a:moveTo>
                    <a:pt x="394969" y="415289"/>
                  </a:moveTo>
                  <a:lnTo>
                    <a:pt x="451485" y="466089"/>
                  </a:lnTo>
                </a:path>
                <a:path w="864870" h="466725">
                  <a:moveTo>
                    <a:pt x="447675" y="415289"/>
                  </a:moveTo>
                  <a:lnTo>
                    <a:pt x="503554" y="466089"/>
                  </a:lnTo>
                </a:path>
                <a:path w="864870" h="466725">
                  <a:moveTo>
                    <a:pt x="494664" y="415289"/>
                  </a:moveTo>
                  <a:lnTo>
                    <a:pt x="550544" y="466089"/>
                  </a:lnTo>
                </a:path>
                <a:path w="864870" h="466725">
                  <a:moveTo>
                    <a:pt x="550544" y="415289"/>
                  </a:moveTo>
                  <a:lnTo>
                    <a:pt x="607060" y="466089"/>
                  </a:lnTo>
                </a:path>
                <a:path w="864870" h="466725">
                  <a:moveTo>
                    <a:pt x="607060" y="415289"/>
                  </a:moveTo>
                  <a:lnTo>
                    <a:pt x="663575" y="466089"/>
                  </a:lnTo>
                </a:path>
                <a:path w="864870" h="466725">
                  <a:moveTo>
                    <a:pt x="661669" y="461645"/>
                  </a:moveTo>
                  <a:lnTo>
                    <a:pt x="661669" y="415289"/>
                  </a:lnTo>
                </a:path>
                <a:path w="864870" h="466725">
                  <a:moveTo>
                    <a:pt x="755650" y="461645"/>
                  </a:moveTo>
                  <a:lnTo>
                    <a:pt x="755650" y="415289"/>
                  </a:lnTo>
                </a:path>
                <a:path w="864870" h="466725">
                  <a:moveTo>
                    <a:pt x="754379" y="436879"/>
                  </a:moveTo>
                  <a:lnTo>
                    <a:pt x="786764" y="466089"/>
                  </a:lnTo>
                </a:path>
                <a:path w="864870" h="466725">
                  <a:moveTo>
                    <a:pt x="775969" y="415289"/>
                  </a:moveTo>
                  <a:lnTo>
                    <a:pt x="832485" y="466089"/>
                  </a:lnTo>
                </a:path>
                <a:path w="864870" h="466725">
                  <a:moveTo>
                    <a:pt x="818514" y="414020"/>
                  </a:moveTo>
                  <a:lnTo>
                    <a:pt x="850900" y="443864"/>
                  </a:lnTo>
                </a:path>
                <a:path w="864870" h="466725">
                  <a:moveTo>
                    <a:pt x="654050" y="3175"/>
                  </a:moveTo>
                  <a:lnTo>
                    <a:pt x="654050" y="410845"/>
                  </a:lnTo>
                </a:path>
                <a:path w="864870" h="466725">
                  <a:moveTo>
                    <a:pt x="528954" y="10795"/>
                  </a:moveTo>
                  <a:lnTo>
                    <a:pt x="531373" y="18278"/>
                  </a:lnTo>
                  <a:lnTo>
                    <a:pt x="534590" y="29321"/>
                  </a:lnTo>
                  <a:lnTo>
                    <a:pt x="539688" y="40816"/>
                  </a:lnTo>
                  <a:lnTo>
                    <a:pt x="547751" y="49656"/>
                  </a:lnTo>
                  <a:lnTo>
                    <a:pt x="561084" y="54889"/>
                  </a:lnTo>
                  <a:lnTo>
                    <a:pt x="578596" y="58277"/>
                  </a:lnTo>
                  <a:lnTo>
                    <a:pt x="595989" y="60497"/>
                  </a:lnTo>
                  <a:lnTo>
                    <a:pt x="608964" y="62229"/>
                  </a:lnTo>
                </a:path>
                <a:path w="864870" h="466725">
                  <a:moveTo>
                    <a:pt x="528954" y="409575"/>
                  </a:moveTo>
                  <a:lnTo>
                    <a:pt x="531373" y="402020"/>
                  </a:lnTo>
                  <a:lnTo>
                    <a:pt x="534590" y="390953"/>
                  </a:lnTo>
                  <a:lnTo>
                    <a:pt x="539688" y="379481"/>
                  </a:lnTo>
                  <a:lnTo>
                    <a:pt x="547751" y="370713"/>
                  </a:lnTo>
                  <a:lnTo>
                    <a:pt x="561084" y="365480"/>
                  </a:lnTo>
                  <a:lnTo>
                    <a:pt x="578596" y="362092"/>
                  </a:lnTo>
                  <a:lnTo>
                    <a:pt x="595989" y="359872"/>
                  </a:lnTo>
                  <a:lnTo>
                    <a:pt x="608964" y="358139"/>
                  </a:lnTo>
                </a:path>
                <a:path w="864870" h="466725">
                  <a:moveTo>
                    <a:pt x="537844" y="3810"/>
                  </a:moveTo>
                  <a:lnTo>
                    <a:pt x="575310" y="54610"/>
                  </a:lnTo>
                </a:path>
                <a:path w="864870" h="466725">
                  <a:moveTo>
                    <a:pt x="568325" y="5079"/>
                  </a:moveTo>
                  <a:lnTo>
                    <a:pt x="607694" y="61595"/>
                  </a:lnTo>
                </a:path>
                <a:path w="864870" h="466725">
                  <a:moveTo>
                    <a:pt x="576579" y="362585"/>
                  </a:moveTo>
                  <a:lnTo>
                    <a:pt x="601979" y="391160"/>
                  </a:lnTo>
                </a:path>
                <a:path w="864870" h="466725">
                  <a:moveTo>
                    <a:pt x="546100" y="375285"/>
                  </a:moveTo>
                  <a:lnTo>
                    <a:pt x="581660" y="413385"/>
                  </a:lnTo>
                </a:path>
                <a:path w="864870" h="466725">
                  <a:moveTo>
                    <a:pt x="607694" y="0"/>
                  </a:moveTo>
                  <a:lnTo>
                    <a:pt x="607694" y="410845"/>
                  </a:lnTo>
                </a:path>
                <a:path w="864870" h="466725">
                  <a:moveTo>
                    <a:pt x="612775" y="88900"/>
                  </a:moveTo>
                  <a:lnTo>
                    <a:pt x="645160" y="64770"/>
                  </a:lnTo>
                </a:path>
                <a:path w="864870" h="466725">
                  <a:moveTo>
                    <a:pt x="612775" y="131445"/>
                  </a:moveTo>
                  <a:lnTo>
                    <a:pt x="648335" y="105410"/>
                  </a:lnTo>
                </a:path>
                <a:path w="864870" h="466725">
                  <a:moveTo>
                    <a:pt x="612775" y="165735"/>
                  </a:moveTo>
                  <a:lnTo>
                    <a:pt x="648335" y="139700"/>
                  </a:lnTo>
                </a:path>
                <a:path w="864870" h="466725">
                  <a:moveTo>
                    <a:pt x="612775" y="203835"/>
                  </a:moveTo>
                  <a:lnTo>
                    <a:pt x="651510" y="176529"/>
                  </a:lnTo>
                </a:path>
                <a:path w="864870" h="466725">
                  <a:moveTo>
                    <a:pt x="612775" y="240664"/>
                  </a:moveTo>
                  <a:lnTo>
                    <a:pt x="655954" y="208279"/>
                  </a:lnTo>
                </a:path>
                <a:path w="864870" h="466725">
                  <a:moveTo>
                    <a:pt x="612775" y="273050"/>
                  </a:moveTo>
                  <a:lnTo>
                    <a:pt x="648335" y="246379"/>
                  </a:lnTo>
                </a:path>
                <a:path w="864870" h="466725">
                  <a:moveTo>
                    <a:pt x="612775" y="311150"/>
                  </a:moveTo>
                  <a:lnTo>
                    <a:pt x="648335" y="285750"/>
                  </a:lnTo>
                </a:path>
                <a:path w="864870" h="466725">
                  <a:moveTo>
                    <a:pt x="612775" y="349885"/>
                  </a:moveTo>
                  <a:lnTo>
                    <a:pt x="650875" y="322579"/>
                  </a:lnTo>
                </a:path>
                <a:path w="864870" h="466725">
                  <a:moveTo>
                    <a:pt x="612775" y="384175"/>
                  </a:moveTo>
                  <a:lnTo>
                    <a:pt x="651510" y="356235"/>
                  </a:lnTo>
                </a:path>
                <a:path w="864870" h="466725">
                  <a:moveTo>
                    <a:pt x="612775" y="48895"/>
                  </a:moveTo>
                  <a:lnTo>
                    <a:pt x="651510" y="21589"/>
                  </a:lnTo>
                </a:path>
                <a:path w="864870" h="466725">
                  <a:moveTo>
                    <a:pt x="612775" y="21589"/>
                  </a:moveTo>
                  <a:lnTo>
                    <a:pt x="642619" y="1904"/>
                  </a:lnTo>
                </a:path>
                <a:path w="864870" h="466725">
                  <a:moveTo>
                    <a:pt x="572769" y="60325"/>
                  </a:moveTo>
                  <a:lnTo>
                    <a:pt x="572769" y="357504"/>
                  </a:lnTo>
                </a:path>
              </a:pathLst>
            </a:custGeom>
            <a:ln w="9525">
              <a:solidFill>
                <a:srgbClr val="000000"/>
              </a:solidFill>
            </a:ln>
          </p:spPr>
          <p:txBody>
            <a:bodyPr wrap="square" lIns="0" tIns="0" rIns="0" bIns="0" rtlCol="0"/>
            <a:lstStyle/>
            <a:p>
              <a:endParaRPr/>
            </a:p>
          </p:txBody>
        </p:sp>
        <p:pic>
          <p:nvPicPr>
            <p:cNvPr id="56" name="object 48"/>
            <p:cNvPicPr/>
            <p:nvPr/>
          </p:nvPicPr>
          <p:blipFill>
            <a:blip r:embed="rId3" cstate="print"/>
            <a:stretch>
              <a:fillRect/>
            </a:stretch>
          </p:blipFill>
          <p:spPr>
            <a:xfrm>
              <a:off x="5549582" y="4739957"/>
              <a:ext cx="82550" cy="356869"/>
            </a:xfrm>
            <a:prstGeom prst="rect">
              <a:avLst/>
            </a:prstGeom>
          </p:spPr>
        </p:pic>
        <p:sp>
          <p:nvSpPr>
            <p:cNvPr id="57" name="object 49"/>
            <p:cNvSpPr/>
            <p:nvPr/>
          </p:nvSpPr>
          <p:spPr>
            <a:xfrm>
              <a:off x="5626100" y="4586604"/>
              <a:ext cx="768985" cy="603885"/>
            </a:xfrm>
            <a:custGeom>
              <a:avLst/>
              <a:gdLst/>
              <a:ahLst/>
              <a:cxnLst/>
              <a:rect l="l" t="t" r="r" b="b"/>
              <a:pathLst>
                <a:path w="768985" h="603885">
                  <a:moveTo>
                    <a:pt x="121920" y="95884"/>
                  </a:moveTo>
                  <a:lnTo>
                    <a:pt x="121920" y="506729"/>
                  </a:lnTo>
                </a:path>
                <a:path w="768985" h="603885">
                  <a:moveTo>
                    <a:pt x="165735" y="451484"/>
                  </a:moveTo>
                  <a:lnTo>
                    <a:pt x="165735" y="154304"/>
                  </a:lnTo>
                </a:path>
                <a:path w="768985" h="603885">
                  <a:moveTo>
                    <a:pt x="163195" y="181609"/>
                  </a:moveTo>
                  <a:lnTo>
                    <a:pt x="127635" y="158114"/>
                  </a:lnTo>
                </a:path>
                <a:path w="768985" h="603885">
                  <a:moveTo>
                    <a:pt x="163195" y="213994"/>
                  </a:moveTo>
                  <a:lnTo>
                    <a:pt x="127635" y="190500"/>
                  </a:lnTo>
                </a:path>
                <a:path w="768985" h="603885">
                  <a:moveTo>
                    <a:pt x="163195" y="245109"/>
                  </a:moveTo>
                  <a:lnTo>
                    <a:pt x="127635" y="221614"/>
                  </a:lnTo>
                </a:path>
                <a:path w="768985" h="603885">
                  <a:moveTo>
                    <a:pt x="163195" y="277494"/>
                  </a:moveTo>
                  <a:lnTo>
                    <a:pt x="127635" y="253364"/>
                  </a:lnTo>
                </a:path>
                <a:path w="768985" h="603885">
                  <a:moveTo>
                    <a:pt x="163195" y="308609"/>
                  </a:moveTo>
                  <a:lnTo>
                    <a:pt x="127635" y="284479"/>
                  </a:lnTo>
                </a:path>
                <a:path w="768985" h="603885">
                  <a:moveTo>
                    <a:pt x="163195" y="342900"/>
                  </a:moveTo>
                  <a:lnTo>
                    <a:pt x="127635" y="318769"/>
                  </a:lnTo>
                </a:path>
                <a:path w="768985" h="603885">
                  <a:moveTo>
                    <a:pt x="163195" y="376554"/>
                  </a:moveTo>
                  <a:lnTo>
                    <a:pt x="127635" y="352425"/>
                  </a:lnTo>
                </a:path>
                <a:path w="768985" h="603885">
                  <a:moveTo>
                    <a:pt x="163195" y="419734"/>
                  </a:moveTo>
                  <a:lnTo>
                    <a:pt x="127635" y="395604"/>
                  </a:lnTo>
                </a:path>
                <a:path w="768985" h="603885">
                  <a:moveTo>
                    <a:pt x="163195" y="454025"/>
                  </a:moveTo>
                  <a:lnTo>
                    <a:pt x="127635" y="429894"/>
                  </a:lnTo>
                </a:path>
                <a:path w="768985" h="603885">
                  <a:moveTo>
                    <a:pt x="124460" y="151764"/>
                  </a:moveTo>
                  <a:lnTo>
                    <a:pt x="417195" y="151764"/>
                  </a:lnTo>
                </a:path>
                <a:path w="768985" h="603885">
                  <a:moveTo>
                    <a:pt x="121285" y="449579"/>
                  </a:moveTo>
                  <a:lnTo>
                    <a:pt x="421004" y="449579"/>
                  </a:lnTo>
                </a:path>
                <a:path w="768985" h="603885">
                  <a:moveTo>
                    <a:pt x="424814" y="99694"/>
                  </a:moveTo>
                  <a:lnTo>
                    <a:pt x="424814" y="506729"/>
                  </a:lnTo>
                </a:path>
                <a:path w="768985" h="603885">
                  <a:moveTo>
                    <a:pt x="422910" y="158114"/>
                  </a:moveTo>
                  <a:lnTo>
                    <a:pt x="386714" y="181609"/>
                  </a:lnTo>
                </a:path>
                <a:path w="768985" h="603885">
                  <a:moveTo>
                    <a:pt x="422910" y="190500"/>
                  </a:moveTo>
                  <a:lnTo>
                    <a:pt x="386714" y="213994"/>
                  </a:lnTo>
                </a:path>
                <a:path w="768985" h="603885">
                  <a:moveTo>
                    <a:pt x="422910" y="221614"/>
                  </a:moveTo>
                  <a:lnTo>
                    <a:pt x="386714" y="245109"/>
                  </a:lnTo>
                </a:path>
                <a:path w="768985" h="603885">
                  <a:moveTo>
                    <a:pt x="422910" y="253364"/>
                  </a:moveTo>
                  <a:lnTo>
                    <a:pt x="386714" y="277494"/>
                  </a:lnTo>
                </a:path>
                <a:path w="768985" h="603885">
                  <a:moveTo>
                    <a:pt x="422910" y="284479"/>
                  </a:moveTo>
                  <a:lnTo>
                    <a:pt x="386714" y="308609"/>
                  </a:lnTo>
                </a:path>
                <a:path w="768985" h="603885">
                  <a:moveTo>
                    <a:pt x="422910" y="318769"/>
                  </a:moveTo>
                  <a:lnTo>
                    <a:pt x="386714" y="342900"/>
                  </a:lnTo>
                </a:path>
                <a:path w="768985" h="603885">
                  <a:moveTo>
                    <a:pt x="422910" y="352425"/>
                  </a:moveTo>
                  <a:lnTo>
                    <a:pt x="386714" y="376554"/>
                  </a:lnTo>
                </a:path>
                <a:path w="768985" h="603885">
                  <a:moveTo>
                    <a:pt x="422910" y="395604"/>
                  </a:moveTo>
                  <a:lnTo>
                    <a:pt x="386714" y="419734"/>
                  </a:lnTo>
                </a:path>
                <a:path w="768985" h="603885">
                  <a:moveTo>
                    <a:pt x="422910" y="429894"/>
                  </a:moveTo>
                  <a:lnTo>
                    <a:pt x="386714" y="454025"/>
                  </a:lnTo>
                </a:path>
                <a:path w="768985" h="603885">
                  <a:moveTo>
                    <a:pt x="379095" y="451484"/>
                  </a:moveTo>
                  <a:lnTo>
                    <a:pt x="379095" y="154304"/>
                  </a:lnTo>
                </a:path>
                <a:path w="768985" h="603885">
                  <a:moveTo>
                    <a:pt x="127635" y="98425"/>
                  </a:moveTo>
                  <a:lnTo>
                    <a:pt x="768985" y="98425"/>
                  </a:lnTo>
                </a:path>
                <a:path w="768985" h="603885">
                  <a:moveTo>
                    <a:pt x="127635" y="507364"/>
                  </a:moveTo>
                  <a:lnTo>
                    <a:pt x="768985" y="507364"/>
                  </a:lnTo>
                </a:path>
                <a:path w="768985" h="603885">
                  <a:moveTo>
                    <a:pt x="473710" y="98425"/>
                  </a:moveTo>
                  <a:lnTo>
                    <a:pt x="473710" y="499744"/>
                  </a:lnTo>
                </a:path>
                <a:path w="768985" h="603885">
                  <a:moveTo>
                    <a:pt x="426720" y="479425"/>
                  </a:moveTo>
                  <a:lnTo>
                    <a:pt x="466725" y="498475"/>
                  </a:lnTo>
                </a:path>
                <a:path w="768985" h="603885">
                  <a:moveTo>
                    <a:pt x="0" y="563879"/>
                  </a:moveTo>
                  <a:lnTo>
                    <a:pt x="6189" y="579399"/>
                  </a:lnTo>
                  <a:lnTo>
                    <a:pt x="15700" y="592121"/>
                  </a:lnTo>
                  <a:lnTo>
                    <a:pt x="31807" y="600723"/>
                  </a:lnTo>
                  <a:lnTo>
                    <a:pt x="57785" y="603884"/>
                  </a:lnTo>
                  <a:lnTo>
                    <a:pt x="84252" y="600991"/>
                  </a:lnTo>
                  <a:lnTo>
                    <a:pt x="101504" y="593026"/>
                  </a:lnTo>
                  <a:lnTo>
                    <a:pt x="112613" y="581060"/>
                  </a:lnTo>
                  <a:lnTo>
                    <a:pt x="120650" y="566165"/>
                  </a:lnTo>
                </a:path>
                <a:path w="768985" h="603885">
                  <a:moveTo>
                    <a:pt x="0" y="40004"/>
                  </a:moveTo>
                  <a:lnTo>
                    <a:pt x="6189" y="24485"/>
                  </a:lnTo>
                  <a:lnTo>
                    <a:pt x="15700" y="11763"/>
                  </a:lnTo>
                  <a:lnTo>
                    <a:pt x="31807" y="3161"/>
                  </a:lnTo>
                  <a:lnTo>
                    <a:pt x="57785" y="0"/>
                  </a:lnTo>
                  <a:lnTo>
                    <a:pt x="84252" y="2893"/>
                  </a:lnTo>
                  <a:lnTo>
                    <a:pt x="101504" y="10858"/>
                  </a:lnTo>
                  <a:lnTo>
                    <a:pt x="112613" y="22824"/>
                  </a:lnTo>
                  <a:lnTo>
                    <a:pt x="120650" y="37718"/>
                  </a:lnTo>
                </a:path>
              </a:pathLst>
            </a:custGeom>
            <a:ln w="9525">
              <a:solidFill>
                <a:srgbClr val="000000"/>
              </a:solidFill>
            </a:ln>
          </p:spPr>
          <p:txBody>
            <a:bodyPr wrap="square" lIns="0" tIns="0" rIns="0" bIns="0" rtlCol="0"/>
            <a:lstStyle/>
            <a:p>
              <a:endParaRPr/>
            </a:p>
          </p:txBody>
        </p:sp>
        <p:pic>
          <p:nvPicPr>
            <p:cNvPr id="58" name="object 50"/>
            <p:cNvPicPr/>
            <p:nvPr/>
          </p:nvPicPr>
          <p:blipFill>
            <a:blip r:embed="rId4" cstate="print"/>
            <a:stretch>
              <a:fillRect/>
            </a:stretch>
          </p:blipFill>
          <p:spPr>
            <a:xfrm>
              <a:off x="5743892" y="4677727"/>
              <a:ext cx="319405" cy="64770"/>
            </a:xfrm>
            <a:prstGeom prst="rect">
              <a:avLst/>
            </a:prstGeom>
          </p:spPr>
        </p:pic>
        <p:sp>
          <p:nvSpPr>
            <p:cNvPr id="59" name="object 51"/>
            <p:cNvSpPr/>
            <p:nvPr/>
          </p:nvSpPr>
          <p:spPr>
            <a:xfrm>
              <a:off x="5746750" y="4685029"/>
              <a:ext cx="645160" cy="408305"/>
            </a:xfrm>
            <a:custGeom>
              <a:avLst/>
              <a:gdLst/>
              <a:ahLst/>
              <a:cxnLst/>
              <a:rect l="l" t="t" r="r" b="b"/>
              <a:pathLst>
                <a:path w="645160" h="408304">
                  <a:moveTo>
                    <a:pt x="31114" y="405764"/>
                  </a:moveTo>
                  <a:lnTo>
                    <a:pt x="0" y="360679"/>
                  </a:lnTo>
                </a:path>
                <a:path w="645160" h="408304">
                  <a:moveTo>
                    <a:pt x="76200" y="405764"/>
                  </a:moveTo>
                  <a:lnTo>
                    <a:pt x="45720" y="360679"/>
                  </a:lnTo>
                </a:path>
                <a:path w="645160" h="408304">
                  <a:moveTo>
                    <a:pt x="127000" y="405764"/>
                  </a:moveTo>
                  <a:lnTo>
                    <a:pt x="92075" y="354964"/>
                  </a:lnTo>
                </a:path>
                <a:path w="645160" h="408304">
                  <a:moveTo>
                    <a:pt x="182245" y="405764"/>
                  </a:moveTo>
                  <a:lnTo>
                    <a:pt x="144779" y="350519"/>
                  </a:lnTo>
                </a:path>
                <a:path w="645160" h="408304">
                  <a:moveTo>
                    <a:pt x="242570" y="405129"/>
                  </a:moveTo>
                  <a:lnTo>
                    <a:pt x="206375" y="352425"/>
                  </a:lnTo>
                </a:path>
                <a:path w="645160" h="408304">
                  <a:moveTo>
                    <a:pt x="292735" y="405129"/>
                  </a:moveTo>
                  <a:lnTo>
                    <a:pt x="254000" y="349250"/>
                  </a:lnTo>
                </a:path>
                <a:path w="645160" h="408304">
                  <a:moveTo>
                    <a:pt x="510539" y="1269"/>
                  </a:moveTo>
                  <a:lnTo>
                    <a:pt x="510539" y="408304"/>
                  </a:lnTo>
                </a:path>
                <a:path w="645160" h="408304">
                  <a:moveTo>
                    <a:pt x="559435" y="0"/>
                  </a:moveTo>
                  <a:lnTo>
                    <a:pt x="559435" y="401319"/>
                  </a:lnTo>
                </a:path>
                <a:path w="645160" h="408304">
                  <a:moveTo>
                    <a:pt x="558164" y="370839"/>
                  </a:moveTo>
                  <a:lnTo>
                    <a:pt x="514350" y="396239"/>
                  </a:lnTo>
                </a:path>
                <a:path w="645160" h="408304">
                  <a:moveTo>
                    <a:pt x="645160" y="405129"/>
                  </a:moveTo>
                  <a:lnTo>
                    <a:pt x="642721" y="397575"/>
                  </a:lnTo>
                  <a:lnTo>
                    <a:pt x="639460" y="386508"/>
                  </a:lnTo>
                  <a:lnTo>
                    <a:pt x="634319" y="375036"/>
                  </a:lnTo>
                  <a:lnTo>
                    <a:pt x="626237" y="366267"/>
                  </a:lnTo>
                  <a:lnTo>
                    <a:pt x="612788" y="361035"/>
                  </a:lnTo>
                  <a:lnTo>
                    <a:pt x="595137" y="357647"/>
                  </a:lnTo>
                  <a:lnTo>
                    <a:pt x="577605" y="355427"/>
                  </a:lnTo>
                  <a:lnTo>
                    <a:pt x="564514" y="353694"/>
                  </a:lnTo>
                </a:path>
                <a:path w="645160" h="408304">
                  <a:moveTo>
                    <a:pt x="645160" y="6350"/>
                  </a:moveTo>
                  <a:lnTo>
                    <a:pt x="642721" y="13833"/>
                  </a:lnTo>
                  <a:lnTo>
                    <a:pt x="639460" y="24876"/>
                  </a:lnTo>
                  <a:lnTo>
                    <a:pt x="634319" y="36371"/>
                  </a:lnTo>
                  <a:lnTo>
                    <a:pt x="626237" y="45211"/>
                  </a:lnTo>
                  <a:lnTo>
                    <a:pt x="612788" y="50444"/>
                  </a:lnTo>
                  <a:lnTo>
                    <a:pt x="595137" y="53832"/>
                  </a:lnTo>
                  <a:lnTo>
                    <a:pt x="577605" y="56052"/>
                  </a:lnTo>
                  <a:lnTo>
                    <a:pt x="564514" y="57784"/>
                  </a:lnTo>
                </a:path>
                <a:path w="645160" h="408304">
                  <a:moveTo>
                    <a:pt x="592454" y="57784"/>
                  </a:moveTo>
                  <a:lnTo>
                    <a:pt x="592454" y="355600"/>
                  </a:lnTo>
                </a:path>
              </a:pathLst>
            </a:custGeom>
            <a:ln w="9525">
              <a:solidFill>
                <a:srgbClr val="000000"/>
              </a:solidFill>
            </a:ln>
          </p:spPr>
          <p:txBody>
            <a:bodyPr wrap="square" lIns="0" tIns="0" rIns="0" bIns="0" rtlCol="0"/>
            <a:lstStyle/>
            <a:p>
              <a:endParaRPr/>
            </a:p>
          </p:txBody>
        </p:sp>
        <p:pic>
          <p:nvPicPr>
            <p:cNvPr id="60" name="object 52"/>
            <p:cNvPicPr/>
            <p:nvPr/>
          </p:nvPicPr>
          <p:blipFill>
            <a:blip r:embed="rId5" cstate="print"/>
            <a:stretch>
              <a:fillRect/>
            </a:stretch>
          </p:blipFill>
          <p:spPr>
            <a:xfrm>
              <a:off x="6256337" y="4677092"/>
              <a:ext cx="85725" cy="370839"/>
            </a:xfrm>
            <a:prstGeom prst="rect">
              <a:avLst/>
            </a:prstGeom>
          </p:spPr>
        </p:pic>
        <p:sp>
          <p:nvSpPr>
            <p:cNvPr id="61" name="object 53"/>
            <p:cNvSpPr/>
            <p:nvPr/>
          </p:nvSpPr>
          <p:spPr>
            <a:xfrm>
              <a:off x="6052820" y="4693919"/>
              <a:ext cx="40005" cy="363220"/>
            </a:xfrm>
            <a:custGeom>
              <a:avLst/>
              <a:gdLst/>
              <a:ahLst/>
              <a:cxnLst/>
              <a:rect l="l" t="t" r="r" b="b"/>
              <a:pathLst>
                <a:path w="40004" h="363220">
                  <a:moveTo>
                    <a:pt x="0" y="343535"/>
                  </a:moveTo>
                  <a:lnTo>
                    <a:pt x="40004" y="363219"/>
                  </a:lnTo>
                </a:path>
                <a:path w="40004" h="363220">
                  <a:moveTo>
                    <a:pt x="0" y="311785"/>
                  </a:moveTo>
                  <a:lnTo>
                    <a:pt x="40004" y="330835"/>
                  </a:lnTo>
                </a:path>
                <a:path w="40004" h="363220">
                  <a:moveTo>
                    <a:pt x="0" y="277494"/>
                  </a:moveTo>
                  <a:lnTo>
                    <a:pt x="40004" y="297179"/>
                  </a:lnTo>
                </a:path>
                <a:path w="40004" h="363220">
                  <a:moveTo>
                    <a:pt x="0" y="243204"/>
                  </a:moveTo>
                  <a:lnTo>
                    <a:pt x="40004" y="262889"/>
                  </a:lnTo>
                </a:path>
                <a:path w="40004" h="363220">
                  <a:moveTo>
                    <a:pt x="0" y="205104"/>
                  </a:moveTo>
                  <a:lnTo>
                    <a:pt x="40004" y="224789"/>
                  </a:lnTo>
                </a:path>
                <a:path w="40004" h="363220">
                  <a:moveTo>
                    <a:pt x="0" y="173354"/>
                  </a:moveTo>
                  <a:lnTo>
                    <a:pt x="40004" y="192404"/>
                  </a:lnTo>
                </a:path>
                <a:path w="40004" h="363220">
                  <a:moveTo>
                    <a:pt x="0" y="142875"/>
                  </a:moveTo>
                  <a:lnTo>
                    <a:pt x="40004" y="162560"/>
                  </a:lnTo>
                </a:path>
                <a:path w="40004" h="363220">
                  <a:moveTo>
                    <a:pt x="0" y="106679"/>
                  </a:moveTo>
                  <a:lnTo>
                    <a:pt x="40004" y="126364"/>
                  </a:lnTo>
                </a:path>
                <a:path w="40004" h="363220">
                  <a:moveTo>
                    <a:pt x="0" y="76835"/>
                  </a:moveTo>
                  <a:lnTo>
                    <a:pt x="40004" y="95885"/>
                  </a:lnTo>
                </a:path>
                <a:path w="40004" h="363220">
                  <a:moveTo>
                    <a:pt x="0" y="40639"/>
                  </a:moveTo>
                  <a:lnTo>
                    <a:pt x="40004" y="59689"/>
                  </a:lnTo>
                </a:path>
                <a:path w="40004" h="363220">
                  <a:moveTo>
                    <a:pt x="0" y="0"/>
                  </a:moveTo>
                  <a:lnTo>
                    <a:pt x="40004" y="19685"/>
                  </a:lnTo>
                </a:path>
              </a:pathLst>
            </a:custGeom>
            <a:ln w="9525">
              <a:solidFill>
                <a:srgbClr val="000000"/>
              </a:solidFill>
            </a:ln>
          </p:spPr>
          <p:txBody>
            <a:bodyPr wrap="square" lIns="0" tIns="0" rIns="0" bIns="0" rtlCol="0"/>
            <a:lstStyle/>
            <a:p>
              <a:endParaRPr/>
            </a:p>
          </p:txBody>
        </p:sp>
        <p:sp>
          <p:nvSpPr>
            <p:cNvPr id="62" name="object 54"/>
            <p:cNvSpPr/>
            <p:nvPr/>
          </p:nvSpPr>
          <p:spPr>
            <a:xfrm>
              <a:off x="4820920" y="4752085"/>
              <a:ext cx="861060" cy="646430"/>
            </a:xfrm>
            <a:custGeom>
              <a:avLst/>
              <a:gdLst/>
              <a:ahLst/>
              <a:cxnLst/>
              <a:rect l="l" t="t" r="r" b="b"/>
              <a:pathLst>
                <a:path w="861060" h="646429">
                  <a:moveTo>
                    <a:pt x="715010" y="11684"/>
                  </a:moveTo>
                  <a:lnTo>
                    <a:pt x="659384" y="0"/>
                  </a:lnTo>
                  <a:lnTo>
                    <a:pt x="664248" y="18465"/>
                  </a:lnTo>
                  <a:lnTo>
                    <a:pt x="2032" y="191897"/>
                  </a:lnTo>
                  <a:lnTo>
                    <a:pt x="0" y="195326"/>
                  </a:lnTo>
                  <a:lnTo>
                    <a:pt x="889" y="198755"/>
                  </a:lnTo>
                  <a:lnTo>
                    <a:pt x="1778" y="202057"/>
                  </a:lnTo>
                  <a:lnTo>
                    <a:pt x="5207" y="204089"/>
                  </a:lnTo>
                  <a:lnTo>
                    <a:pt x="667461" y="30657"/>
                  </a:lnTo>
                  <a:lnTo>
                    <a:pt x="672338" y="49149"/>
                  </a:lnTo>
                  <a:lnTo>
                    <a:pt x="711962" y="14351"/>
                  </a:lnTo>
                  <a:lnTo>
                    <a:pt x="715010" y="11684"/>
                  </a:lnTo>
                  <a:close/>
                </a:path>
                <a:path w="861060" h="646429">
                  <a:moveTo>
                    <a:pt x="768350" y="143129"/>
                  </a:moveTo>
                  <a:lnTo>
                    <a:pt x="713486" y="128397"/>
                  </a:lnTo>
                  <a:lnTo>
                    <a:pt x="717283" y="147066"/>
                  </a:lnTo>
                  <a:lnTo>
                    <a:pt x="28575" y="287401"/>
                  </a:lnTo>
                  <a:lnTo>
                    <a:pt x="25146" y="288163"/>
                  </a:lnTo>
                  <a:lnTo>
                    <a:pt x="22860" y="291465"/>
                  </a:lnTo>
                  <a:lnTo>
                    <a:pt x="24384" y="298323"/>
                  </a:lnTo>
                  <a:lnTo>
                    <a:pt x="27686" y="300609"/>
                  </a:lnTo>
                  <a:lnTo>
                    <a:pt x="31115" y="299847"/>
                  </a:lnTo>
                  <a:lnTo>
                    <a:pt x="719823" y="159512"/>
                  </a:lnTo>
                  <a:lnTo>
                    <a:pt x="723646" y="178181"/>
                  </a:lnTo>
                  <a:lnTo>
                    <a:pt x="767537" y="143764"/>
                  </a:lnTo>
                  <a:lnTo>
                    <a:pt x="768350" y="143129"/>
                  </a:lnTo>
                  <a:close/>
                </a:path>
                <a:path w="861060" h="646429">
                  <a:moveTo>
                    <a:pt x="861060" y="620649"/>
                  </a:moveTo>
                  <a:lnTo>
                    <a:pt x="842010" y="614299"/>
                  </a:lnTo>
                  <a:lnTo>
                    <a:pt x="784860" y="595249"/>
                  </a:lnTo>
                  <a:lnTo>
                    <a:pt x="784860" y="614299"/>
                  </a:lnTo>
                  <a:lnTo>
                    <a:pt x="379730" y="614299"/>
                  </a:lnTo>
                  <a:lnTo>
                    <a:pt x="379730" y="595249"/>
                  </a:lnTo>
                  <a:lnTo>
                    <a:pt x="303530" y="620649"/>
                  </a:lnTo>
                  <a:lnTo>
                    <a:pt x="379730" y="646049"/>
                  </a:lnTo>
                  <a:lnTo>
                    <a:pt x="379730" y="626999"/>
                  </a:lnTo>
                  <a:lnTo>
                    <a:pt x="784860" y="626999"/>
                  </a:lnTo>
                  <a:lnTo>
                    <a:pt x="784860" y="646049"/>
                  </a:lnTo>
                  <a:lnTo>
                    <a:pt x="842010" y="626999"/>
                  </a:lnTo>
                  <a:lnTo>
                    <a:pt x="861060" y="620649"/>
                  </a:lnTo>
                  <a:close/>
                </a:path>
              </a:pathLst>
            </a:custGeom>
            <a:solidFill>
              <a:srgbClr val="000000"/>
            </a:solidFill>
          </p:spPr>
          <p:txBody>
            <a:bodyPr wrap="square" lIns="0" tIns="0" rIns="0" bIns="0" rtlCol="0"/>
            <a:lstStyle/>
            <a:p>
              <a:endParaRPr/>
            </a:p>
          </p:txBody>
        </p:sp>
        <p:sp>
          <p:nvSpPr>
            <p:cNvPr id="63" name="object 55"/>
            <p:cNvSpPr/>
            <p:nvPr/>
          </p:nvSpPr>
          <p:spPr>
            <a:xfrm>
              <a:off x="6184900" y="4588509"/>
              <a:ext cx="0" cy="791210"/>
            </a:xfrm>
            <a:custGeom>
              <a:avLst/>
              <a:gdLst/>
              <a:ahLst/>
              <a:cxnLst/>
              <a:rect l="l" t="t" r="r" b="b"/>
              <a:pathLst>
                <a:path h="791210">
                  <a:moveTo>
                    <a:pt x="0" y="0"/>
                  </a:moveTo>
                  <a:lnTo>
                    <a:pt x="0" y="791210"/>
                  </a:lnTo>
                </a:path>
              </a:pathLst>
            </a:custGeom>
            <a:ln w="9525">
              <a:solidFill>
                <a:srgbClr val="000000"/>
              </a:solidFill>
              <a:prstDash val="sysDashDot"/>
            </a:ln>
          </p:spPr>
          <p:txBody>
            <a:bodyPr wrap="square" lIns="0" tIns="0" rIns="0" bIns="0" rtlCol="0"/>
            <a:lstStyle/>
            <a:p>
              <a:endParaRPr/>
            </a:p>
          </p:txBody>
        </p:sp>
        <p:sp>
          <p:nvSpPr>
            <p:cNvPr id="64" name="object 56"/>
            <p:cNvSpPr/>
            <p:nvPr/>
          </p:nvSpPr>
          <p:spPr>
            <a:xfrm>
              <a:off x="5433568" y="4974589"/>
              <a:ext cx="751205" cy="321310"/>
            </a:xfrm>
            <a:custGeom>
              <a:avLst/>
              <a:gdLst/>
              <a:ahLst/>
              <a:cxnLst/>
              <a:rect l="l" t="t" r="r" b="b"/>
              <a:pathLst>
                <a:path w="751204" h="321310">
                  <a:moveTo>
                    <a:pt x="249047" y="0"/>
                  </a:moveTo>
                  <a:lnTo>
                    <a:pt x="196469" y="21590"/>
                  </a:lnTo>
                  <a:lnTo>
                    <a:pt x="210832" y="34112"/>
                  </a:lnTo>
                  <a:lnTo>
                    <a:pt x="2286" y="273304"/>
                  </a:lnTo>
                  <a:lnTo>
                    <a:pt x="0" y="275971"/>
                  </a:lnTo>
                  <a:lnTo>
                    <a:pt x="254" y="280035"/>
                  </a:lnTo>
                  <a:lnTo>
                    <a:pt x="5588" y="284607"/>
                  </a:lnTo>
                  <a:lnTo>
                    <a:pt x="9652" y="284353"/>
                  </a:lnTo>
                  <a:lnTo>
                    <a:pt x="11938" y="281686"/>
                  </a:lnTo>
                  <a:lnTo>
                    <a:pt x="220472" y="42506"/>
                  </a:lnTo>
                  <a:lnTo>
                    <a:pt x="234823" y="54991"/>
                  </a:lnTo>
                  <a:lnTo>
                    <a:pt x="243459" y="21590"/>
                  </a:lnTo>
                  <a:lnTo>
                    <a:pt x="249047" y="0"/>
                  </a:lnTo>
                  <a:close/>
                </a:path>
                <a:path w="751204" h="321310">
                  <a:moveTo>
                    <a:pt x="750697" y="295910"/>
                  </a:moveTo>
                  <a:lnTo>
                    <a:pt x="731647" y="289560"/>
                  </a:lnTo>
                  <a:lnTo>
                    <a:pt x="674497" y="270510"/>
                  </a:lnTo>
                  <a:lnTo>
                    <a:pt x="674497" y="289560"/>
                  </a:lnTo>
                  <a:lnTo>
                    <a:pt x="334772" y="289560"/>
                  </a:lnTo>
                  <a:lnTo>
                    <a:pt x="334772" y="270510"/>
                  </a:lnTo>
                  <a:lnTo>
                    <a:pt x="258572" y="295910"/>
                  </a:lnTo>
                  <a:lnTo>
                    <a:pt x="334772" y="321310"/>
                  </a:lnTo>
                  <a:lnTo>
                    <a:pt x="334772" y="302260"/>
                  </a:lnTo>
                  <a:lnTo>
                    <a:pt x="674497" y="302260"/>
                  </a:lnTo>
                  <a:lnTo>
                    <a:pt x="674497" y="321310"/>
                  </a:lnTo>
                  <a:lnTo>
                    <a:pt x="731647" y="302260"/>
                  </a:lnTo>
                  <a:lnTo>
                    <a:pt x="750697" y="295910"/>
                  </a:lnTo>
                  <a:close/>
                </a:path>
              </a:pathLst>
            </a:custGeom>
            <a:solidFill>
              <a:srgbClr val="000000"/>
            </a:solidFill>
          </p:spPr>
          <p:txBody>
            <a:bodyPr wrap="square" lIns="0" tIns="0" rIns="0" bIns="0" rtlCol="0"/>
            <a:lstStyle/>
            <a:p>
              <a:endParaRPr/>
            </a:p>
          </p:txBody>
        </p:sp>
        <p:sp>
          <p:nvSpPr>
            <p:cNvPr id="65" name="object 57"/>
            <p:cNvSpPr/>
            <p:nvPr/>
          </p:nvSpPr>
          <p:spPr>
            <a:xfrm>
              <a:off x="5265420" y="5285104"/>
              <a:ext cx="264795" cy="220979"/>
            </a:xfrm>
            <a:custGeom>
              <a:avLst/>
              <a:gdLst/>
              <a:ahLst/>
              <a:cxnLst/>
              <a:rect l="l" t="t" r="r" b="b"/>
              <a:pathLst>
                <a:path w="264795" h="220979">
                  <a:moveTo>
                    <a:pt x="264795" y="0"/>
                  </a:moveTo>
                  <a:lnTo>
                    <a:pt x="0" y="0"/>
                  </a:lnTo>
                  <a:lnTo>
                    <a:pt x="0" y="220979"/>
                  </a:lnTo>
                  <a:lnTo>
                    <a:pt x="264795" y="220979"/>
                  </a:lnTo>
                  <a:lnTo>
                    <a:pt x="264795" y="0"/>
                  </a:lnTo>
                  <a:close/>
                </a:path>
              </a:pathLst>
            </a:custGeom>
            <a:solidFill>
              <a:srgbClr val="FFFFFF"/>
            </a:solidFill>
          </p:spPr>
          <p:txBody>
            <a:bodyPr wrap="square" lIns="0" tIns="0" rIns="0" bIns="0" rtlCol="0"/>
            <a:lstStyle/>
            <a:p>
              <a:endParaRPr/>
            </a:p>
          </p:txBody>
        </p:sp>
        <p:sp>
          <p:nvSpPr>
            <p:cNvPr id="66" name="object 58"/>
            <p:cNvSpPr/>
            <p:nvPr/>
          </p:nvSpPr>
          <p:spPr>
            <a:xfrm>
              <a:off x="5265420" y="5285104"/>
              <a:ext cx="264795" cy="220979"/>
            </a:xfrm>
            <a:custGeom>
              <a:avLst/>
              <a:gdLst/>
              <a:ahLst/>
              <a:cxnLst/>
              <a:rect l="l" t="t" r="r" b="b"/>
              <a:pathLst>
                <a:path w="264795" h="220979">
                  <a:moveTo>
                    <a:pt x="0" y="220979"/>
                  </a:moveTo>
                  <a:lnTo>
                    <a:pt x="264795" y="220979"/>
                  </a:lnTo>
                  <a:lnTo>
                    <a:pt x="264795" y="0"/>
                  </a:lnTo>
                  <a:lnTo>
                    <a:pt x="0" y="0"/>
                  </a:lnTo>
                  <a:lnTo>
                    <a:pt x="0" y="220979"/>
                  </a:lnTo>
                  <a:close/>
                </a:path>
              </a:pathLst>
            </a:custGeom>
            <a:ln w="9525">
              <a:solidFill>
                <a:srgbClr val="FFFFFF"/>
              </a:solidFill>
            </a:ln>
          </p:spPr>
          <p:txBody>
            <a:bodyPr wrap="square" lIns="0" tIns="0" rIns="0" bIns="0" rtlCol="0"/>
            <a:lstStyle/>
            <a:p>
              <a:endParaRPr/>
            </a:p>
          </p:txBody>
        </p:sp>
      </p:grpSp>
      <p:sp>
        <p:nvSpPr>
          <p:cNvPr id="67" name="object 59"/>
          <p:cNvSpPr txBox="1"/>
          <p:nvPr/>
        </p:nvSpPr>
        <p:spPr>
          <a:xfrm>
            <a:off x="5461318" y="2329449"/>
            <a:ext cx="254635" cy="265430"/>
          </a:xfrm>
          <a:prstGeom prst="rect">
            <a:avLst/>
          </a:prstGeom>
        </p:spPr>
        <p:txBody>
          <a:bodyPr vert="horz" wrap="square" lIns="0" tIns="20955" rIns="0" bIns="0" rtlCol="0">
            <a:spAutoFit/>
          </a:bodyPr>
          <a:lstStyle/>
          <a:p>
            <a:pPr marL="12700" marR="5080" indent="40640">
              <a:lnSpc>
                <a:spcPts val="919"/>
              </a:lnSpc>
              <a:spcBef>
                <a:spcPts val="165"/>
              </a:spcBef>
            </a:pPr>
            <a:r>
              <a:rPr sz="800" dirty="0">
                <a:latin typeface="Microsoft Sans Serif"/>
                <a:cs typeface="Microsoft Sans Serif"/>
              </a:rPr>
              <a:t>Pin </a:t>
            </a:r>
            <a:r>
              <a:rPr sz="800" spc="5" dirty="0">
                <a:latin typeface="Microsoft Sans Serif"/>
                <a:cs typeface="Microsoft Sans Serif"/>
              </a:rPr>
              <a:t> </a:t>
            </a:r>
            <a:r>
              <a:rPr sz="800" dirty="0">
                <a:latin typeface="Microsoft Sans Serif"/>
                <a:cs typeface="Microsoft Sans Serif"/>
              </a:rPr>
              <a:t>P</a:t>
            </a:r>
            <a:r>
              <a:rPr sz="800" spc="-5" dirty="0">
                <a:latin typeface="Microsoft Sans Serif"/>
                <a:cs typeface="Microsoft Sans Serif"/>
              </a:rPr>
              <a:t>it</a:t>
            </a:r>
            <a:r>
              <a:rPr sz="800" dirty="0">
                <a:latin typeface="Microsoft Sans Serif"/>
                <a:cs typeface="Microsoft Sans Serif"/>
              </a:rPr>
              <a:t>ch</a:t>
            </a:r>
            <a:endParaRPr sz="800">
              <a:latin typeface="Microsoft Sans Serif"/>
              <a:cs typeface="Microsoft Sans Serif"/>
            </a:endParaRPr>
          </a:p>
        </p:txBody>
      </p:sp>
      <p:sp>
        <p:nvSpPr>
          <p:cNvPr id="68" name="object 63"/>
          <p:cNvSpPr txBox="1"/>
          <p:nvPr/>
        </p:nvSpPr>
        <p:spPr>
          <a:xfrm>
            <a:off x="5992050" y="2273061"/>
            <a:ext cx="254635"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Microsoft Sans Serif"/>
                <a:cs typeface="Microsoft Sans Serif"/>
              </a:rPr>
              <a:t>P</a:t>
            </a:r>
            <a:r>
              <a:rPr sz="800" spc="-5" dirty="0">
                <a:latin typeface="Microsoft Sans Serif"/>
                <a:cs typeface="Microsoft Sans Serif"/>
              </a:rPr>
              <a:t>it</a:t>
            </a:r>
            <a:r>
              <a:rPr sz="800" dirty="0">
                <a:latin typeface="Microsoft Sans Serif"/>
                <a:cs typeface="Microsoft Sans Serif"/>
              </a:rPr>
              <a:t>ch</a:t>
            </a:r>
            <a:endParaRPr sz="800">
              <a:latin typeface="Microsoft Sans Serif"/>
              <a:cs typeface="Microsoft Sans Serif"/>
            </a:endParaRPr>
          </a:p>
        </p:txBody>
      </p:sp>
      <p:sp>
        <p:nvSpPr>
          <p:cNvPr id="69" name="object 64"/>
          <p:cNvSpPr txBox="1"/>
          <p:nvPr/>
        </p:nvSpPr>
        <p:spPr>
          <a:xfrm>
            <a:off x="4586542" y="1958863"/>
            <a:ext cx="394970" cy="265430"/>
          </a:xfrm>
          <a:prstGeom prst="rect">
            <a:avLst/>
          </a:prstGeom>
        </p:spPr>
        <p:txBody>
          <a:bodyPr vert="horz" wrap="square" lIns="0" tIns="20955" rIns="0" bIns="0" rtlCol="0">
            <a:spAutoFit/>
          </a:bodyPr>
          <a:lstStyle/>
          <a:p>
            <a:pPr marL="12700" marR="5080" indent="51435">
              <a:lnSpc>
                <a:spcPts val="919"/>
              </a:lnSpc>
              <a:spcBef>
                <a:spcPts val="165"/>
              </a:spcBef>
            </a:pPr>
            <a:r>
              <a:rPr sz="800" spc="-5" dirty="0">
                <a:latin typeface="Microsoft Sans Serif"/>
                <a:cs typeface="Microsoft Sans Serif"/>
              </a:rPr>
              <a:t>Roller </a:t>
            </a:r>
            <a:r>
              <a:rPr sz="800" dirty="0">
                <a:latin typeface="Microsoft Sans Serif"/>
                <a:cs typeface="Microsoft Sans Serif"/>
              </a:rPr>
              <a:t> B</a:t>
            </a:r>
            <a:r>
              <a:rPr sz="800" spc="-5" dirty="0">
                <a:latin typeface="Microsoft Sans Serif"/>
                <a:cs typeface="Microsoft Sans Serif"/>
              </a:rPr>
              <a:t>u</a:t>
            </a:r>
            <a:r>
              <a:rPr sz="800" dirty="0">
                <a:latin typeface="Microsoft Sans Serif"/>
                <a:cs typeface="Microsoft Sans Serif"/>
              </a:rPr>
              <a:t>s</a:t>
            </a:r>
            <a:r>
              <a:rPr sz="800" spc="-5" dirty="0">
                <a:latin typeface="Microsoft Sans Serif"/>
                <a:cs typeface="Microsoft Sans Serif"/>
              </a:rPr>
              <a:t>h</a:t>
            </a:r>
            <a:r>
              <a:rPr sz="800" dirty="0">
                <a:latin typeface="Microsoft Sans Serif"/>
                <a:cs typeface="Microsoft Sans Serif"/>
              </a:rPr>
              <a:t>ing</a:t>
            </a:r>
            <a:endParaRPr sz="800">
              <a:latin typeface="Microsoft Sans Serif"/>
              <a:cs typeface="Microsoft Sans Serif"/>
            </a:endParaRPr>
          </a:p>
        </p:txBody>
      </p:sp>
      <p:grpSp>
        <p:nvGrpSpPr>
          <p:cNvPr id="70" name="object 66"/>
          <p:cNvGrpSpPr/>
          <p:nvPr/>
        </p:nvGrpSpPr>
        <p:grpSpPr>
          <a:xfrm>
            <a:off x="2658713" y="3531441"/>
            <a:ext cx="1500505" cy="622300"/>
            <a:chOff x="2479960" y="6437312"/>
            <a:chExt cx="1500505" cy="622300"/>
          </a:xfrm>
        </p:grpSpPr>
        <p:sp>
          <p:nvSpPr>
            <p:cNvPr id="71" name="object 67"/>
            <p:cNvSpPr/>
            <p:nvPr/>
          </p:nvSpPr>
          <p:spPr>
            <a:xfrm>
              <a:off x="2486660" y="6442075"/>
              <a:ext cx="1488440" cy="331470"/>
            </a:xfrm>
            <a:custGeom>
              <a:avLst/>
              <a:gdLst/>
              <a:ahLst/>
              <a:cxnLst/>
              <a:rect l="l" t="t" r="r" b="b"/>
              <a:pathLst>
                <a:path w="1488439" h="331470">
                  <a:moveTo>
                    <a:pt x="511428" y="137540"/>
                  </a:moveTo>
                  <a:lnTo>
                    <a:pt x="488060" y="308228"/>
                  </a:lnTo>
                </a:path>
                <a:path w="1488439" h="331470">
                  <a:moveTo>
                    <a:pt x="328802" y="190626"/>
                  </a:moveTo>
                  <a:lnTo>
                    <a:pt x="439546" y="322452"/>
                  </a:lnTo>
                </a:path>
                <a:path w="1488439" h="331470">
                  <a:moveTo>
                    <a:pt x="440435" y="323723"/>
                  </a:moveTo>
                  <a:lnTo>
                    <a:pt x="487933" y="310007"/>
                  </a:lnTo>
                </a:path>
                <a:path w="1488439" h="331470">
                  <a:moveTo>
                    <a:pt x="371475" y="77470"/>
                  </a:moveTo>
                  <a:lnTo>
                    <a:pt x="402956" y="51762"/>
                  </a:lnTo>
                  <a:lnTo>
                    <a:pt x="442948" y="30790"/>
                  </a:lnTo>
                  <a:lnTo>
                    <a:pt x="489780" y="15117"/>
                  </a:lnTo>
                  <a:lnTo>
                    <a:pt x="541780" y="5301"/>
                  </a:lnTo>
                  <a:lnTo>
                    <a:pt x="597281" y="1905"/>
                  </a:lnTo>
                  <a:lnTo>
                    <a:pt x="635613" y="3508"/>
                  </a:lnTo>
                  <a:lnTo>
                    <a:pt x="672861" y="8254"/>
                  </a:lnTo>
                  <a:lnTo>
                    <a:pt x="708419" y="16049"/>
                  </a:lnTo>
                  <a:lnTo>
                    <a:pt x="741679" y="26797"/>
                  </a:lnTo>
                </a:path>
                <a:path w="1488439" h="331470">
                  <a:moveTo>
                    <a:pt x="721994" y="25273"/>
                  </a:moveTo>
                  <a:lnTo>
                    <a:pt x="754733" y="14466"/>
                  </a:lnTo>
                  <a:lnTo>
                    <a:pt x="791305" y="6540"/>
                  </a:lnTo>
                  <a:lnTo>
                    <a:pt x="830687" y="1662"/>
                  </a:lnTo>
                  <a:lnTo>
                    <a:pt x="871854" y="0"/>
                  </a:lnTo>
                  <a:lnTo>
                    <a:pt x="932884" y="3683"/>
                  </a:lnTo>
                  <a:lnTo>
                    <a:pt x="987683" y="14102"/>
                  </a:lnTo>
                  <a:lnTo>
                    <a:pt x="1033557" y="30312"/>
                  </a:lnTo>
                  <a:lnTo>
                    <a:pt x="1067812" y="51368"/>
                  </a:lnTo>
                  <a:lnTo>
                    <a:pt x="1087754" y="76326"/>
                  </a:lnTo>
                </a:path>
                <a:path w="1488439" h="331470">
                  <a:moveTo>
                    <a:pt x="0" y="172338"/>
                  </a:moveTo>
                  <a:lnTo>
                    <a:pt x="30651" y="113265"/>
                  </a:lnTo>
                  <a:lnTo>
                    <a:pt x="61042" y="88600"/>
                  </a:lnTo>
                  <a:lnTo>
                    <a:pt x="99656" y="68151"/>
                  </a:lnTo>
                  <a:lnTo>
                    <a:pt x="145131" y="52646"/>
                  </a:lnTo>
                  <a:lnTo>
                    <a:pt x="196102" y="42810"/>
                  </a:lnTo>
                  <a:lnTo>
                    <a:pt x="251206" y="39370"/>
                  </a:lnTo>
                  <a:lnTo>
                    <a:pt x="289627" y="41040"/>
                  </a:lnTo>
                  <a:lnTo>
                    <a:pt x="326929" y="45974"/>
                  </a:lnTo>
                  <a:lnTo>
                    <a:pt x="362469" y="54050"/>
                  </a:lnTo>
                  <a:lnTo>
                    <a:pt x="395604" y="65150"/>
                  </a:lnTo>
                </a:path>
                <a:path w="1488439" h="331470">
                  <a:moveTo>
                    <a:pt x="946912" y="155575"/>
                  </a:moveTo>
                  <a:lnTo>
                    <a:pt x="974598" y="316230"/>
                  </a:lnTo>
                </a:path>
                <a:path w="1488439" h="331470">
                  <a:moveTo>
                    <a:pt x="1132713" y="208914"/>
                  </a:moveTo>
                  <a:lnTo>
                    <a:pt x="1023747" y="330200"/>
                  </a:lnTo>
                </a:path>
                <a:path w="1488439" h="331470">
                  <a:moveTo>
                    <a:pt x="1022603" y="331470"/>
                  </a:moveTo>
                  <a:lnTo>
                    <a:pt x="974470" y="317500"/>
                  </a:lnTo>
                </a:path>
                <a:path w="1488439" h="331470">
                  <a:moveTo>
                    <a:pt x="1488439" y="201295"/>
                  </a:moveTo>
                  <a:lnTo>
                    <a:pt x="1488439" y="200406"/>
                  </a:lnTo>
                  <a:lnTo>
                    <a:pt x="1488439" y="199516"/>
                  </a:lnTo>
                  <a:lnTo>
                    <a:pt x="1488439" y="198627"/>
                  </a:lnTo>
                  <a:lnTo>
                    <a:pt x="1481787" y="165732"/>
                  </a:lnTo>
                  <a:lnTo>
                    <a:pt x="1433106" y="108924"/>
                  </a:lnTo>
                  <a:lnTo>
                    <a:pt x="1394103" y="86725"/>
                  </a:lnTo>
                  <a:lnTo>
                    <a:pt x="1347342" y="69808"/>
                  </a:lnTo>
                  <a:lnTo>
                    <a:pt x="1294336" y="59028"/>
                  </a:lnTo>
                  <a:lnTo>
                    <a:pt x="1236599" y="55245"/>
                  </a:lnTo>
                  <a:lnTo>
                    <a:pt x="1198177" y="56917"/>
                  </a:lnTo>
                  <a:lnTo>
                    <a:pt x="1160875" y="61864"/>
                  </a:lnTo>
                  <a:lnTo>
                    <a:pt x="1125335" y="69978"/>
                  </a:lnTo>
                  <a:lnTo>
                    <a:pt x="1092200" y="81152"/>
                  </a:lnTo>
                </a:path>
              </a:pathLst>
            </a:custGeom>
            <a:ln w="9525">
              <a:solidFill>
                <a:srgbClr val="000000"/>
              </a:solidFill>
            </a:ln>
          </p:spPr>
          <p:txBody>
            <a:bodyPr wrap="square" lIns="0" tIns="0" rIns="0" bIns="0" rtlCol="0"/>
            <a:lstStyle/>
            <a:p>
              <a:endParaRPr/>
            </a:p>
          </p:txBody>
        </p:sp>
        <p:pic>
          <p:nvPicPr>
            <p:cNvPr id="72" name="object 68"/>
            <p:cNvPicPr/>
            <p:nvPr/>
          </p:nvPicPr>
          <p:blipFill>
            <a:blip r:embed="rId6" cstate="print"/>
            <a:stretch>
              <a:fillRect/>
            </a:stretch>
          </p:blipFill>
          <p:spPr>
            <a:xfrm>
              <a:off x="2479960" y="6600888"/>
              <a:ext cx="339756" cy="159004"/>
            </a:xfrm>
            <a:prstGeom prst="rect">
              <a:avLst/>
            </a:prstGeom>
          </p:spPr>
        </p:pic>
        <p:sp>
          <p:nvSpPr>
            <p:cNvPr id="73" name="object 69"/>
            <p:cNvSpPr/>
            <p:nvPr/>
          </p:nvSpPr>
          <p:spPr>
            <a:xfrm>
              <a:off x="3129280" y="6578600"/>
              <a:ext cx="193675" cy="147955"/>
            </a:xfrm>
            <a:custGeom>
              <a:avLst/>
              <a:gdLst/>
              <a:ahLst/>
              <a:cxnLst/>
              <a:rect l="l" t="t" r="r" b="b"/>
              <a:pathLst>
                <a:path w="193675" h="147954">
                  <a:moveTo>
                    <a:pt x="193674" y="0"/>
                  </a:moveTo>
                  <a:lnTo>
                    <a:pt x="122555" y="146685"/>
                  </a:lnTo>
                </a:path>
                <a:path w="193675" h="147954">
                  <a:moveTo>
                    <a:pt x="0" y="0"/>
                  </a:moveTo>
                  <a:lnTo>
                    <a:pt x="71119" y="146685"/>
                  </a:lnTo>
                </a:path>
                <a:path w="193675" h="147954">
                  <a:moveTo>
                    <a:pt x="71755" y="147955"/>
                  </a:moveTo>
                  <a:lnTo>
                    <a:pt x="121919" y="147955"/>
                  </a:lnTo>
                </a:path>
              </a:pathLst>
            </a:custGeom>
            <a:ln w="9525">
              <a:solidFill>
                <a:srgbClr val="000000"/>
              </a:solidFill>
            </a:ln>
          </p:spPr>
          <p:txBody>
            <a:bodyPr wrap="square" lIns="0" tIns="0" rIns="0" bIns="0" rtlCol="0"/>
            <a:lstStyle/>
            <a:p>
              <a:endParaRPr/>
            </a:p>
          </p:txBody>
        </p:sp>
        <p:pic>
          <p:nvPicPr>
            <p:cNvPr id="74" name="object 70"/>
            <p:cNvPicPr/>
            <p:nvPr/>
          </p:nvPicPr>
          <p:blipFill>
            <a:blip r:embed="rId7" cstate="print"/>
            <a:stretch>
              <a:fillRect/>
            </a:stretch>
          </p:blipFill>
          <p:spPr>
            <a:xfrm>
              <a:off x="2919412" y="6562784"/>
              <a:ext cx="217805" cy="205362"/>
            </a:xfrm>
            <a:prstGeom prst="rect">
              <a:avLst/>
            </a:prstGeom>
          </p:spPr>
        </p:pic>
        <p:sp>
          <p:nvSpPr>
            <p:cNvPr id="75" name="object 71"/>
            <p:cNvSpPr/>
            <p:nvPr/>
          </p:nvSpPr>
          <p:spPr>
            <a:xfrm>
              <a:off x="3317240" y="6566280"/>
              <a:ext cx="116839" cy="29209"/>
            </a:xfrm>
            <a:custGeom>
              <a:avLst/>
              <a:gdLst/>
              <a:ahLst/>
              <a:cxnLst/>
              <a:rect l="l" t="t" r="r" b="b"/>
              <a:pathLst>
                <a:path w="116839" h="29209">
                  <a:moveTo>
                    <a:pt x="0" y="15493"/>
                  </a:moveTo>
                  <a:lnTo>
                    <a:pt x="11424" y="10876"/>
                  </a:lnTo>
                  <a:lnTo>
                    <a:pt x="27384" y="5222"/>
                  </a:lnTo>
                  <a:lnTo>
                    <a:pt x="44987" y="831"/>
                  </a:lnTo>
                  <a:lnTo>
                    <a:pt x="61340" y="0"/>
                  </a:lnTo>
                  <a:lnTo>
                    <a:pt x="83157" y="3665"/>
                  </a:lnTo>
                  <a:lnTo>
                    <a:pt x="97853" y="12176"/>
                  </a:lnTo>
                  <a:lnTo>
                    <a:pt x="108168" y="21806"/>
                  </a:lnTo>
                  <a:lnTo>
                    <a:pt x="116839" y="28828"/>
                  </a:lnTo>
                </a:path>
              </a:pathLst>
            </a:custGeom>
            <a:ln w="9525">
              <a:solidFill>
                <a:srgbClr val="000000"/>
              </a:solidFill>
            </a:ln>
          </p:spPr>
          <p:txBody>
            <a:bodyPr wrap="square" lIns="0" tIns="0" rIns="0" bIns="0" rtlCol="0"/>
            <a:lstStyle/>
            <a:p>
              <a:endParaRPr/>
            </a:p>
          </p:txBody>
        </p:sp>
        <p:pic>
          <p:nvPicPr>
            <p:cNvPr id="76" name="object 72"/>
            <p:cNvPicPr/>
            <p:nvPr/>
          </p:nvPicPr>
          <p:blipFill>
            <a:blip r:embed="rId8" cstate="print"/>
            <a:stretch>
              <a:fillRect/>
            </a:stretch>
          </p:blipFill>
          <p:spPr>
            <a:xfrm>
              <a:off x="3765232" y="6640512"/>
              <a:ext cx="214963" cy="156210"/>
            </a:xfrm>
            <a:prstGeom prst="rect">
              <a:avLst/>
            </a:prstGeom>
          </p:spPr>
        </p:pic>
        <p:sp>
          <p:nvSpPr>
            <p:cNvPr id="77" name="object 73"/>
            <p:cNvSpPr/>
            <p:nvPr/>
          </p:nvSpPr>
          <p:spPr>
            <a:xfrm>
              <a:off x="3468370" y="6627730"/>
              <a:ext cx="302895" cy="125095"/>
            </a:xfrm>
            <a:custGeom>
              <a:avLst/>
              <a:gdLst/>
              <a:ahLst/>
              <a:cxnLst/>
              <a:rect l="l" t="t" r="r" b="b"/>
              <a:pathLst>
                <a:path w="302895" h="125095">
                  <a:moveTo>
                    <a:pt x="302387" y="72789"/>
                  </a:moveTo>
                  <a:lnTo>
                    <a:pt x="299489" y="60302"/>
                  </a:lnTo>
                  <a:lnTo>
                    <a:pt x="296640" y="42516"/>
                  </a:lnTo>
                  <a:lnTo>
                    <a:pt x="284599" y="22087"/>
                  </a:lnTo>
                  <a:lnTo>
                    <a:pt x="254126" y="1669"/>
                  </a:lnTo>
                  <a:lnTo>
                    <a:pt x="219251" y="0"/>
                  </a:lnTo>
                  <a:lnTo>
                    <a:pt x="174808" y="16420"/>
                  </a:lnTo>
                  <a:lnTo>
                    <a:pt x="125729" y="44024"/>
                  </a:lnTo>
                  <a:lnTo>
                    <a:pt x="76947" y="75903"/>
                  </a:lnTo>
                  <a:lnTo>
                    <a:pt x="33393" y="105151"/>
                  </a:lnTo>
                  <a:lnTo>
                    <a:pt x="0" y="124859"/>
                  </a:lnTo>
                </a:path>
              </a:pathLst>
            </a:custGeom>
            <a:ln w="9525">
              <a:solidFill>
                <a:srgbClr val="000000"/>
              </a:solidFill>
            </a:ln>
          </p:spPr>
          <p:txBody>
            <a:bodyPr wrap="square" lIns="0" tIns="0" rIns="0" bIns="0" rtlCol="0"/>
            <a:lstStyle/>
            <a:p>
              <a:endParaRPr/>
            </a:p>
          </p:txBody>
        </p:sp>
        <p:sp>
          <p:nvSpPr>
            <p:cNvPr id="78" name="object 74"/>
            <p:cNvSpPr/>
            <p:nvPr/>
          </p:nvSpPr>
          <p:spPr>
            <a:xfrm>
              <a:off x="2806700" y="6464934"/>
              <a:ext cx="822960" cy="196215"/>
            </a:xfrm>
            <a:custGeom>
              <a:avLst/>
              <a:gdLst/>
              <a:ahLst/>
              <a:cxnLst/>
              <a:rect l="l" t="t" r="r" b="b"/>
              <a:pathLst>
                <a:path w="822960" h="196215">
                  <a:moveTo>
                    <a:pt x="3175" y="155575"/>
                  </a:moveTo>
                  <a:lnTo>
                    <a:pt x="1016" y="147827"/>
                  </a:lnTo>
                  <a:lnTo>
                    <a:pt x="0" y="139953"/>
                  </a:lnTo>
                  <a:lnTo>
                    <a:pt x="0" y="131952"/>
                  </a:lnTo>
                  <a:lnTo>
                    <a:pt x="7600" y="95894"/>
                  </a:lnTo>
                  <a:lnTo>
                    <a:pt x="28320" y="66468"/>
                  </a:lnTo>
                  <a:lnTo>
                    <a:pt x="59043" y="46638"/>
                  </a:lnTo>
                  <a:lnTo>
                    <a:pt x="96647" y="39370"/>
                  </a:lnTo>
                  <a:lnTo>
                    <a:pt x="132746" y="46065"/>
                  </a:lnTo>
                  <a:lnTo>
                    <a:pt x="162750" y="64452"/>
                  </a:lnTo>
                  <a:lnTo>
                    <a:pt x="183800" y="91983"/>
                  </a:lnTo>
                  <a:lnTo>
                    <a:pt x="193039" y="126111"/>
                  </a:lnTo>
                </a:path>
                <a:path w="822960" h="196215">
                  <a:moveTo>
                    <a:pt x="325755" y="115570"/>
                  </a:moveTo>
                  <a:lnTo>
                    <a:pt x="323595" y="107950"/>
                  </a:lnTo>
                  <a:lnTo>
                    <a:pt x="322580" y="99949"/>
                  </a:lnTo>
                  <a:lnTo>
                    <a:pt x="322580" y="92075"/>
                  </a:lnTo>
                  <a:lnTo>
                    <a:pt x="330160" y="56257"/>
                  </a:lnTo>
                  <a:lnTo>
                    <a:pt x="350837" y="26987"/>
                  </a:lnTo>
                  <a:lnTo>
                    <a:pt x="381515" y="7242"/>
                  </a:lnTo>
                  <a:lnTo>
                    <a:pt x="419100" y="0"/>
                  </a:lnTo>
                  <a:lnTo>
                    <a:pt x="456684" y="7242"/>
                  </a:lnTo>
                  <a:lnTo>
                    <a:pt x="487362" y="26987"/>
                  </a:lnTo>
                  <a:lnTo>
                    <a:pt x="508039" y="56257"/>
                  </a:lnTo>
                  <a:lnTo>
                    <a:pt x="515620" y="92075"/>
                  </a:lnTo>
                  <a:lnTo>
                    <a:pt x="515262" y="100026"/>
                  </a:lnTo>
                  <a:lnTo>
                    <a:pt x="514191" y="107870"/>
                  </a:lnTo>
                  <a:lnTo>
                    <a:pt x="512405" y="115595"/>
                  </a:lnTo>
                  <a:lnTo>
                    <a:pt x="509904" y="123189"/>
                  </a:lnTo>
                </a:path>
                <a:path w="822960" h="196215">
                  <a:moveTo>
                    <a:pt x="631316" y="132841"/>
                  </a:moveTo>
                  <a:lnTo>
                    <a:pt x="653526" y="77666"/>
                  </a:lnTo>
                  <a:lnTo>
                    <a:pt x="717391" y="46626"/>
                  </a:lnTo>
                  <a:lnTo>
                    <a:pt x="755396" y="51180"/>
                  </a:lnTo>
                  <a:lnTo>
                    <a:pt x="788933" y="69530"/>
                  </a:lnTo>
                  <a:lnTo>
                    <a:pt x="812149" y="97678"/>
                  </a:lnTo>
                  <a:lnTo>
                    <a:pt x="822958" y="131851"/>
                  </a:lnTo>
                  <a:lnTo>
                    <a:pt x="819276" y="168275"/>
                  </a:lnTo>
                  <a:lnTo>
                    <a:pt x="816490" y="175748"/>
                  </a:lnTo>
                  <a:lnTo>
                    <a:pt x="813085" y="182911"/>
                  </a:lnTo>
                  <a:lnTo>
                    <a:pt x="809061" y="189741"/>
                  </a:lnTo>
                  <a:lnTo>
                    <a:pt x="804417" y="196214"/>
                  </a:lnTo>
                </a:path>
              </a:pathLst>
            </a:custGeom>
            <a:ln w="9525">
              <a:solidFill>
                <a:srgbClr val="000000"/>
              </a:solidFill>
              <a:prstDash val="dot"/>
            </a:ln>
          </p:spPr>
          <p:txBody>
            <a:bodyPr wrap="square" lIns="0" tIns="0" rIns="0" bIns="0" rtlCol="0"/>
            <a:lstStyle/>
            <a:p>
              <a:endParaRPr/>
            </a:p>
          </p:txBody>
        </p:sp>
        <p:sp>
          <p:nvSpPr>
            <p:cNvPr id="79" name="object 75"/>
            <p:cNvSpPr/>
            <p:nvPr/>
          </p:nvSpPr>
          <p:spPr>
            <a:xfrm>
              <a:off x="2806700" y="6464934"/>
              <a:ext cx="763270" cy="156210"/>
            </a:xfrm>
            <a:custGeom>
              <a:avLst/>
              <a:gdLst/>
              <a:ahLst/>
              <a:cxnLst/>
              <a:rect l="l" t="t" r="r" b="b"/>
              <a:pathLst>
                <a:path w="763270" h="156209">
                  <a:moveTo>
                    <a:pt x="3175" y="156210"/>
                  </a:moveTo>
                  <a:lnTo>
                    <a:pt x="1016" y="148462"/>
                  </a:lnTo>
                  <a:lnTo>
                    <a:pt x="0" y="140462"/>
                  </a:lnTo>
                  <a:lnTo>
                    <a:pt x="0" y="132461"/>
                  </a:lnTo>
                  <a:lnTo>
                    <a:pt x="5570" y="101328"/>
                  </a:lnTo>
                  <a:lnTo>
                    <a:pt x="21129" y="74469"/>
                  </a:lnTo>
                  <a:lnTo>
                    <a:pt x="44952" y="53969"/>
                  </a:lnTo>
                  <a:lnTo>
                    <a:pt x="75311" y="41910"/>
                  </a:lnTo>
                </a:path>
                <a:path w="763270" h="156209">
                  <a:moveTo>
                    <a:pt x="407669" y="635"/>
                  </a:moveTo>
                  <a:lnTo>
                    <a:pt x="411480" y="253"/>
                  </a:lnTo>
                  <a:lnTo>
                    <a:pt x="415417" y="0"/>
                  </a:lnTo>
                  <a:lnTo>
                    <a:pt x="419226" y="0"/>
                  </a:lnTo>
                  <a:lnTo>
                    <a:pt x="456997" y="7242"/>
                  </a:lnTo>
                  <a:lnTo>
                    <a:pt x="487838" y="26987"/>
                  </a:lnTo>
                  <a:lnTo>
                    <a:pt x="508631" y="56257"/>
                  </a:lnTo>
                  <a:lnTo>
                    <a:pt x="516254" y="92075"/>
                  </a:lnTo>
                  <a:lnTo>
                    <a:pt x="515897" y="100026"/>
                  </a:lnTo>
                  <a:lnTo>
                    <a:pt x="514826" y="107870"/>
                  </a:lnTo>
                  <a:lnTo>
                    <a:pt x="513040" y="115595"/>
                  </a:lnTo>
                  <a:lnTo>
                    <a:pt x="510539" y="123189"/>
                  </a:lnTo>
                </a:path>
                <a:path w="763270" h="156209">
                  <a:moveTo>
                    <a:pt x="631698" y="132841"/>
                  </a:moveTo>
                  <a:lnTo>
                    <a:pt x="654097" y="77374"/>
                  </a:lnTo>
                  <a:lnTo>
                    <a:pt x="718327" y="46196"/>
                  </a:lnTo>
                  <a:lnTo>
                    <a:pt x="756538" y="50800"/>
                  </a:lnTo>
                  <a:lnTo>
                    <a:pt x="758825" y="51435"/>
                  </a:lnTo>
                  <a:lnTo>
                    <a:pt x="760984" y="52324"/>
                  </a:lnTo>
                  <a:lnTo>
                    <a:pt x="763142" y="53086"/>
                  </a:lnTo>
                </a:path>
              </a:pathLst>
            </a:custGeom>
            <a:ln w="9525">
              <a:solidFill>
                <a:srgbClr val="000000"/>
              </a:solidFill>
            </a:ln>
          </p:spPr>
          <p:txBody>
            <a:bodyPr wrap="square" lIns="0" tIns="0" rIns="0" bIns="0" rtlCol="0"/>
            <a:lstStyle/>
            <a:p>
              <a:endParaRPr/>
            </a:p>
          </p:txBody>
        </p:sp>
        <p:sp>
          <p:nvSpPr>
            <p:cNvPr id="80" name="object 76"/>
            <p:cNvSpPr/>
            <p:nvPr/>
          </p:nvSpPr>
          <p:spPr>
            <a:xfrm>
              <a:off x="2867660" y="6559550"/>
              <a:ext cx="51435" cy="52069"/>
            </a:xfrm>
            <a:custGeom>
              <a:avLst/>
              <a:gdLst/>
              <a:ahLst/>
              <a:cxnLst/>
              <a:rect l="l" t="t" r="r" b="b"/>
              <a:pathLst>
                <a:path w="51435" h="52070">
                  <a:moveTo>
                    <a:pt x="25781" y="0"/>
                  </a:moveTo>
                  <a:lnTo>
                    <a:pt x="15751" y="2049"/>
                  </a:lnTo>
                  <a:lnTo>
                    <a:pt x="7556" y="7635"/>
                  </a:lnTo>
                  <a:lnTo>
                    <a:pt x="2028" y="15912"/>
                  </a:lnTo>
                  <a:lnTo>
                    <a:pt x="0" y="26035"/>
                  </a:lnTo>
                  <a:lnTo>
                    <a:pt x="2028" y="36157"/>
                  </a:lnTo>
                  <a:lnTo>
                    <a:pt x="7556" y="44434"/>
                  </a:lnTo>
                  <a:lnTo>
                    <a:pt x="15751" y="50020"/>
                  </a:lnTo>
                  <a:lnTo>
                    <a:pt x="25781" y="52070"/>
                  </a:lnTo>
                  <a:lnTo>
                    <a:pt x="35736" y="50020"/>
                  </a:lnTo>
                  <a:lnTo>
                    <a:pt x="43894" y="44434"/>
                  </a:lnTo>
                  <a:lnTo>
                    <a:pt x="49408" y="36157"/>
                  </a:lnTo>
                  <a:lnTo>
                    <a:pt x="51434" y="26035"/>
                  </a:lnTo>
                  <a:lnTo>
                    <a:pt x="49408" y="15912"/>
                  </a:lnTo>
                  <a:lnTo>
                    <a:pt x="43894" y="7635"/>
                  </a:lnTo>
                  <a:lnTo>
                    <a:pt x="35736" y="2049"/>
                  </a:lnTo>
                  <a:lnTo>
                    <a:pt x="25781" y="0"/>
                  </a:lnTo>
                  <a:close/>
                </a:path>
              </a:pathLst>
            </a:custGeom>
            <a:solidFill>
              <a:srgbClr val="FFFFFF"/>
            </a:solidFill>
          </p:spPr>
          <p:txBody>
            <a:bodyPr wrap="square" lIns="0" tIns="0" rIns="0" bIns="0" rtlCol="0"/>
            <a:lstStyle/>
            <a:p>
              <a:endParaRPr/>
            </a:p>
          </p:txBody>
        </p:sp>
        <p:sp>
          <p:nvSpPr>
            <p:cNvPr id="81" name="object 77"/>
            <p:cNvSpPr/>
            <p:nvPr/>
          </p:nvSpPr>
          <p:spPr>
            <a:xfrm>
              <a:off x="2867660" y="6559550"/>
              <a:ext cx="51435" cy="52069"/>
            </a:xfrm>
            <a:custGeom>
              <a:avLst/>
              <a:gdLst/>
              <a:ahLst/>
              <a:cxnLst/>
              <a:rect l="l" t="t" r="r" b="b"/>
              <a:pathLst>
                <a:path w="51435" h="52070">
                  <a:moveTo>
                    <a:pt x="25781" y="0"/>
                  </a:moveTo>
                  <a:lnTo>
                    <a:pt x="15751" y="2049"/>
                  </a:lnTo>
                  <a:lnTo>
                    <a:pt x="7556" y="7635"/>
                  </a:lnTo>
                  <a:lnTo>
                    <a:pt x="2028" y="15912"/>
                  </a:lnTo>
                  <a:lnTo>
                    <a:pt x="0" y="26035"/>
                  </a:lnTo>
                  <a:lnTo>
                    <a:pt x="2028" y="36157"/>
                  </a:lnTo>
                  <a:lnTo>
                    <a:pt x="7556" y="44434"/>
                  </a:lnTo>
                  <a:lnTo>
                    <a:pt x="15751" y="50020"/>
                  </a:lnTo>
                  <a:lnTo>
                    <a:pt x="25781" y="52070"/>
                  </a:lnTo>
                  <a:lnTo>
                    <a:pt x="35736" y="50020"/>
                  </a:lnTo>
                  <a:lnTo>
                    <a:pt x="43894" y="44434"/>
                  </a:lnTo>
                  <a:lnTo>
                    <a:pt x="49408" y="36157"/>
                  </a:lnTo>
                  <a:lnTo>
                    <a:pt x="51434" y="26035"/>
                  </a:lnTo>
                  <a:lnTo>
                    <a:pt x="49408" y="15912"/>
                  </a:lnTo>
                  <a:lnTo>
                    <a:pt x="43894" y="7635"/>
                  </a:lnTo>
                  <a:lnTo>
                    <a:pt x="35736" y="2049"/>
                  </a:lnTo>
                  <a:lnTo>
                    <a:pt x="25781" y="0"/>
                  </a:lnTo>
                  <a:close/>
                </a:path>
              </a:pathLst>
            </a:custGeom>
            <a:ln w="9525">
              <a:solidFill>
                <a:srgbClr val="000000"/>
              </a:solidFill>
            </a:ln>
          </p:spPr>
          <p:txBody>
            <a:bodyPr wrap="square" lIns="0" tIns="0" rIns="0" bIns="0" rtlCol="0"/>
            <a:lstStyle/>
            <a:p>
              <a:endParaRPr/>
            </a:p>
          </p:txBody>
        </p:sp>
        <p:sp>
          <p:nvSpPr>
            <p:cNvPr id="82" name="object 78"/>
            <p:cNvSpPr/>
            <p:nvPr/>
          </p:nvSpPr>
          <p:spPr>
            <a:xfrm>
              <a:off x="3201035" y="6520180"/>
              <a:ext cx="51435" cy="52069"/>
            </a:xfrm>
            <a:custGeom>
              <a:avLst/>
              <a:gdLst/>
              <a:ahLst/>
              <a:cxnLst/>
              <a:rect l="l" t="t" r="r" b="b"/>
              <a:pathLst>
                <a:path w="51435" h="52070">
                  <a:moveTo>
                    <a:pt x="25781" y="0"/>
                  </a:moveTo>
                  <a:lnTo>
                    <a:pt x="15751" y="2049"/>
                  </a:lnTo>
                  <a:lnTo>
                    <a:pt x="7556" y="7635"/>
                  </a:lnTo>
                  <a:lnTo>
                    <a:pt x="2028" y="15912"/>
                  </a:lnTo>
                  <a:lnTo>
                    <a:pt x="0" y="26034"/>
                  </a:lnTo>
                  <a:lnTo>
                    <a:pt x="2028" y="36157"/>
                  </a:lnTo>
                  <a:lnTo>
                    <a:pt x="7556" y="44434"/>
                  </a:lnTo>
                  <a:lnTo>
                    <a:pt x="15751" y="50020"/>
                  </a:lnTo>
                  <a:lnTo>
                    <a:pt x="25781" y="52069"/>
                  </a:lnTo>
                  <a:lnTo>
                    <a:pt x="35736" y="50020"/>
                  </a:lnTo>
                  <a:lnTo>
                    <a:pt x="43894" y="44434"/>
                  </a:lnTo>
                  <a:lnTo>
                    <a:pt x="49408" y="36157"/>
                  </a:lnTo>
                  <a:lnTo>
                    <a:pt x="51435" y="26034"/>
                  </a:lnTo>
                  <a:lnTo>
                    <a:pt x="49408" y="15912"/>
                  </a:lnTo>
                  <a:lnTo>
                    <a:pt x="43894" y="7635"/>
                  </a:lnTo>
                  <a:lnTo>
                    <a:pt x="35736" y="2049"/>
                  </a:lnTo>
                  <a:lnTo>
                    <a:pt x="25781" y="0"/>
                  </a:lnTo>
                  <a:close/>
                </a:path>
              </a:pathLst>
            </a:custGeom>
            <a:solidFill>
              <a:srgbClr val="FFFFFF"/>
            </a:solidFill>
          </p:spPr>
          <p:txBody>
            <a:bodyPr wrap="square" lIns="0" tIns="0" rIns="0" bIns="0" rtlCol="0"/>
            <a:lstStyle/>
            <a:p>
              <a:endParaRPr/>
            </a:p>
          </p:txBody>
        </p:sp>
        <p:sp>
          <p:nvSpPr>
            <p:cNvPr id="83" name="object 79"/>
            <p:cNvSpPr/>
            <p:nvPr/>
          </p:nvSpPr>
          <p:spPr>
            <a:xfrm>
              <a:off x="3201035" y="6520180"/>
              <a:ext cx="51435" cy="52069"/>
            </a:xfrm>
            <a:custGeom>
              <a:avLst/>
              <a:gdLst/>
              <a:ahLst/>
              <a:cxnLst/>
              <a:rect l="l" t="t" r="r" b="b"/>
              <a:pathLst>
                <a:path w="51435" h="52070">
                  <a:moveTo>
                    <a:pt x="25781" y="0"/>
                  </a:moveTo>
                  <a:lnTo>
                    <a:pt x="15751" y="2049"/>
                  </a:lnTo>
                  <a:lnTo>
                    <a:pt x="7556" y="7635"/>
                  </a:lnTo>
                  <a:lnTo>
                    <a:pt x="2028" y="15912"/>
                  </a:lnTo>
                  <a:lnTo>
                    <a:pt x="0" y="26034"/>
                  </a:lnTo>
                  <a:lnTo>
                    <a:pt x="2028" y="36157"/>
                  </a:lnTo>
                  <a:lnTo>
                    <a:pt x="7556" y="44434"/>
                  </a:lnTo>
                  <a:lnTo>
                    <a:pt x="15751" y="50020"/>
                  </a:lnTo>
                  <a:lnTo>
                    <a:pt x="25781" y="52069"/>
                  </a:lnTo>
                  <a:lnTo>
                    <a:pt x="35736" y="50020"/>
                  </a:lnTo>
                  <a:lnTo>
                    <a:pt x="43894" y="44434"/>
                  </a:lnTo>
                  <a:lnTo>
                    <a:pt x="49408" y="36157"/>
                  </a:lnTo>
                  <a:lnTo>
                    <a:pt x="51435" y="26034"/>
                  </a:lnTo>
                  <a:lnTo>
                    <a:pt x="49408" y="15912"/>
                  </a:lnTo>
                  <a:lnTo>
                    <a:pt x="43894" y="7635"/>
                  </a:lnTo>
                  <a:lnTo>
                    <a:pt x="35736" y="2049"/>
                  </a:lnTo>
                  <a:lnTo>
                    <a:pt x="25781" y="0"/>
                  </a:lnTo>
                  <a:close/>
                </a:path>
              </a:pathLst>
            </a:custGeom>
            <a:ln w="9525">
              <a:solidFill>
                <a:srgbClr val="000000"/>
              </a:solidFill>
            </a:ln>
          </p:spPr>
          <p:txBody>
            <a:bodyPr wrap="square" lIns="0" tIns="0" rIns="0" bIns="0" rtlCol="0"/>
            <a:lstStyle/>
            <a:p>
              <a:endParaRPr/>
            </a:p>
          </p:txBody>
        </p:sp>
        <p:sp>
          <p:nvSpPr>
            <p:cNvPr id="84" name="object 80"/>
            <p:cNvSpPr/>
            <p:nvPr/>
          </p:nvSpPr>
          <p:spPr>
            <a:xfrm>
              <a:off x="3509645" y="6563995"/>
              <a:ext cx="52069" cy="52069"/>
            </a:xfrm>
            <a:custGeom>
              <a:avLst/>
              <a:gdLst/>
              <a:ahLst/>
              <a:cxnLst/>
              <a:rect l="l" t="t" r="r" b="b"/>
              <a:pathLst>
                <a:path w="52070" h="52070">
                  <a:moveTo>
                    <a:pt x="26034" y="0"/>
                  </a:moveTo>
                  <a:lnTo>
                    <a:pt x="15912" y="2049"/>
                  </a:lnTo>
                  <a:lnTo>
                    <a:pt x="7635" y="7635"/>
                  </a:lnTo>
                  <a:lnTo>
                    <a:pt x="2049" y="15912"/>
                  </a:lnTo>
                  <a:lnTo>
                    <a:pt x="0" y="26034"/>
                  </a:lnTo>
                  <a:lnTo>
                    <a:pt x="2049" y="36157"/>
                  </a:lnTo>
                  <a:lnTo>
                    <a:pt x="7635" y="44434"/>
                  </a:lnTo>
                  <a:lnTo>
                    <a:pt x="15912" y="50020"/>
                  </a:lnTo>
                  <a:lnTo>
                    <a:pt x="26034" y="52069"/>
                  </a:lnTo>
                  <a:lnTo>
                    <a:pt x="36157" y="50020"/>
                  </a:lnTo>
                  <a:lnTo>
                    <a:pt x="44434" y="44434"/>
                  </a:lnTo>
                  <a:lnTo>
                    <a:pt x="50020" y="36157"/>
                  </a:lnTo>
                  <a:lnTo>
                    <a:pt x="52069" y="26034"/>
                  </a:lnTo>
                  <a:lnTo>
                    <a:pt x="50020" y="15912"/>
                  </a:lnTo>
                  <a:lnTo>
                    <a:pt x="44434" y="7635"/>
                  </a:lnTo>
                  <a:lnTo>
                    <a:pt x="36157" y="2049"/>
                  </a:lnTo>
                  <a:lnTo>
                    <a:pt x="26034" y="0"/>
                  </a:lnTo>
                  <a:close/>
                </a:path>
              </a:pathLst>
            </a:custGeom>
            <a:solidFill>
              <a:srgbClr val="FFFFFF"/>
            </a:solidFill>
          </p:spPr>
          <p:txBody>
            <a:bodyPr wrap="square" lIns="0" tIns="0" rIns="0" bIns="0" rtlCol="0"/>
            <a:lstStyle/>
            <a:p>
              <a:endParaRPr/>
            </a:p>
          </p:txBody>
        </p:sp>
        <p:sp>
          <p:nvSpPr>
            <p:cNvPr id="85" name="object 81"/>
            <p:cNvSpPr/>
            <p:nvPr/>
          </p:nvSpPr>
          <p:spPr>
            <a:xfrm>
              <a:off x="3509645" y="6563995"/>
              <a:ext cx="52069" cy="52069"/>
            </a:xfrm>
            <a:custGeom>
              <a:avLst/>
              <a:gdLst/>
              <a:ahLst/>
              <a:cxnLst/>
              <a:rect l="l" t="t" r="r" b="b"/>
              <a:pathLst>
                <a:path w="52070" h="52070">
                  <a:moveTo>
                    <a:pt x="26034" y="0"/>
                  </a:moveTo>
                  <a:lnTo>
                    <a:pt x="15912" y="2049"/>
                  </a:lnTo>
                  <a:lnTo>
                    <a:pt x="7635" y="7635"/>
                  </a:lnTo>
                  <a:lnTo>
                    <a:pt x="2049" y="15912"/>
                  </a:lnTo>
                  <a:lnTo>
                    <a:pt x="0" y="26034"/>
                  </a:lnTo>
                  <a:lnTo>
                    <a:pt x="2049" y="36157"/>
                  </a:lnTo>
                  <a:lnTo>
                    <a:pt x="7635" y="44434"/>
                  </a:lnTo>
                  <a:lnTo>
                    <a:pt x="15912" y="50020"/>
                  </a:lnTo>
                  <a:lnTo>
                    <a:pt x="26034" y="52069"/>
                  </a:lnTo>
                  <a:lnTo>
                    <a:pt x="36157" y="50020"/>
                  </a:lnTo>
                  <a:lnTo>
                    <a:pt x="44434" y="44434"/>
                  </a:lnTo>
                  <a:lnTo>
                    <a:pt x="50020" y="36157"/>
                  </a:lnTo>
                  <a:lnTo>
                    <a:pt x="52069" y="26034"/>
                  </a:lnTo>
                  <a:lnTo>
                    <a:pt x="50020" y="15912"/>
                  </a:lnTo>
                  <a:lnTo>
                    <a:pt x="44434" y="7635"/>
                  </a:lnTo>
                  <a:lnTo>
                    <a:pt x="36157" y="2049"/>
                  </a:lnTo>
                  <a:lnTo>
                    <a:pt x="26034" y="0"/>
                  </a:lnTo>
                  <a:close/>
                </a:path>
              </a:pathLst>
            </a:custGeom>
            <a:ln w="9525">
              <a:solidFill>
                <a:srgbClr val="000000"/>
              </a:solidFill>
            </a:ln>
          </p:spPr>
          <p:txBody>
            <a:bodyPr wrap="square" lIns="0" tIns="0" rIns="0" bIns="0" rtlCol="0"/>
            <a:lstStyle/>
            <a:p>
              <a:endParaRPr/>
            </a:p>
          </p:txBody>
        </p:sp>
        <p:sp>
          <p:nvSpPr>
            <p:cNvPr id="86" name="object 82"/>
            <p:cNvSpPr/>
            <p:nvPr/>
          </p:nvSpPr>
          <p:spPr>
            <a:xfrm>
              <a:off x="3836670" y="6621145"/>
              <a:ext cx="52069" cy="52069"/>
            </a:xfrm>
            <a:custGeom>
              <a:avLst/>
              <a:gdLst/>
              <a:ahLst/>
              <a:cxnLst/>
              <a:rect l="l" t="t" r="r" b="b"/>
              <a:pathLst>
                <a:path w="52070" h="52070">
                  <a:moveTo>
                    <a:pt x="26034" y="0"/>
                  </a:moveTo>
                  <a:lnTo>
                    <a:pt x="15912" y="2049"/>
                  </a:lnTo>
                  <a:lnTo>
                    <a:pt x="7635" y="7635"/>
                  </a:lnTo>
                  <a:lnTo>
                    <a:pt x="2049" y="15912"/>
                  </a:lnTo>
                  <a:lnTo>
                    <a:pt x="0" y="26034"/>
                  </a:lnTo>
                  <a:lnTo>
                    <a:pt x="2049" y="36157"/>
                  </a:lnTo>
                  <a:lnTo>
                    <a:pt x="7635" y="44434"/>
                  </a:lnTo>
                  <a:lnTo>
                    <a:pt x="15912" y="50020"/>
                  </a:lnTo>
                  <a:lnTo>
                    <a:pt x="26034" y="52069"/>
                  </a:lnTo>
                  <a:lnTo>
                    <a:pt x="36157" y="50020"/>
                  </a:lnTo>
                  <a:lnTo>
                    <a:pt x="44434" y="44434"/>
                  </a:lnTo>
                  <a:lnTo>
                    <a:pt x="50020" y="36157"/>
                  </a:lnTo>
                  <a:lnTo>
                    <a:pt x="52069" y="26034"/>
                  </a:lnTo>
                  <a:lnTo>
                    <a:pt x="50020" y="15912"/>
                  </a:lnTo>
                  <a:lnTo>
                    <a:pt x="44434" y="7635"/>
                  </a:lnTo>
                  <a:lnTo>
                    <a:pt x="36157" y="2049"/>
                  </a:lnTo>
                  <a:lnTo>
                    <a:pt x="26034" y="0"/>
                  </a:lnTo>
                  <a:close/>
                </a:path>
              </a:pathLst>
            </a:custGeom>
            <a:solidFill>
              <a:srgbClr val="FFFFFF"/>
            </a:solidFill>
          </p:spPr>
          <p:txBody>
            <a:bodyPr wrap="square" lIns="0" tIns="0" rIns="0" bIns="0" rtlCol="0"/>
            <a:lstStyle/>
            <a:p>
              <a:endParaRPr/>
            </a:p>
          </p:txBody>
        </p:sp>
        <p:sp>
          <p:nvSpPr>
            <p:cNvPr id="87" name="object 83"/>
            <p:cNvSpPr/>
            <p:nvPr/>
          </p:nvSpPr>
          <p:spPr>
            <a:xfrm>
              <a:off x="3836670" y="6621145"/>
              <a:ext cx="52069" cy="52069"/>
            </a:xfrm>
            <a:custGeom>
              <a:avLst/>
              <a:gdLst/>
              <a:ahLst/>
              <a:cxnLst/>
              <a:rect l="l" t="t" r="r" b="b"/>
              <a:pathLst>
                <a:path w="52070" h="52070">
                  <a:moveTo>
                    <a:pt x="26034" y="0"/>
                  </a:moveTo>
                  <a:lnTo>
                    <a:pt x="15912" y="2049"/>
                  </a:lnTo>
                  <a:lnTo>
                    <a:pt x="7635" y="7635"/>
                  </a:lnTo>
                  <a:lnTo>
                    <a:pt x="2049" y="15912"/>
                  </a:lnTo>
                  <a:lnTo>
                    <a:pt x="0" y="26034"/>
                  </a:lnTo>
                  <a:lnTo>
                    <a:pt x="2049" y="36157"/>
                  </a:lnTo>
                  <a:lnTo>
                    <a:pt x="7635" y="44434"/>
                  </a:lnTo>
                  <a:lnTo>
                    <a:pt x="15912" y="50020"/>
                  </a:lnTo>
                  <a:lnTo>
                    <a:pt x="26034" y="52069"/>
                  </a:lnTo>
                  <a:lnTo>
                    <a:pt x="36157" y="50020"/>
                  </a:lnTo>
                  <a:lnTo>
                    <a:pt x="44434" y="44434"/>
                  </a:lnTo>
                  <a:lnTo>
                    <a:pt x="50020" y="36157"/>
                  </a:lnTo>
                  <a:lnTo>
                    <a:pt x="52069" y="26034"/>
                  </a:lnTo>
                  <a:lnTo>
                    <a:pt x="50020" y="15912"/>
                  </a:lnTo>
                  <a:lnTo>
                    <a:pt x="44434" y="7635"/>
                  </a:lnTo>
                  <a:lnTo>
                    <a:pt x="36157" y="2049"/>
                  </a:lnTo>
                  <a:lnTo>
                    <a:pt x="26034" y="0"/>
                  </a:lnTo>
                  <a:close/>
                </a:path>
              </a:pathLst>
            </a:custGeom>
            <a:ln w="9525">
              <a:solidFill>
                <a:srgbClr val="000000"/>
              </a:solidFill>
            </a:ln>
          </p:spPr>
          <p:txBody>
            <a:bodyPr wrap="square" lIns="0" tIns="0" rIns="0" bIns="0" rtlCol="0"/>
            <a:lstStyle/>
            <a:p>
              <a:endParaRPr/>
            </a:p>
          </p:txBody>
        </p:sp>
        <p:sp>
          <p:nvSpPr>
            <p:cNvPr id="88" name="object 84"/>
            <p:cNvSpPr/>
            <p:nvPr/>
          </p:nvSpPr>
          <p:spPr>
            <a:xfrm>
              <a:off x="2566670" y="6621145"/>
              <a:ext cx="52069" cy="52069"/>
            </a:xfrm>
            <a:custGeom>
              <a:avLst/>
              <a:gdLst/>
              <a:ahLst/>
              <a:cxnLst/>
              <a:rect l="l" t="t" r="r" b="b"/>
              <a:pathLst>
                <a:path w="52069" h="52070">
                  <a:moveTo>
                    <a:pt x="26035" y="0"/>
                  </a:moveTo>
                  <a:lnTo>
                    <a:pt x="15912" y="2049"/>
                  </a:lnTo>
                  <a:lnTo>
                    <a:pt x="7635" y="7635"/>
                  </a:lnTo>
                  <a:lnTo>
                    <a:pt x="2049" y="15912"/>
                  </a:lnTo>
                  <a:lnTo>
                    <a:pt x="0" y="26034"/>
                  </a:lnTo>
                  <a:lnTo>
                    <a:pt x="2049" y="36157"/>
                  </a:lnTo>
                  <a:lnTo>
                    <a:pt x="7635" y="44434"/>
                  </a:lnTo>
                  <a:lnTo>
                    <a:pt x="15912" y="50020"/>
                  </a:lnTo>
                  <a:lnTo>
                    <a:pt x="26035" y="52069"/>
                  </a:lnTo>
                  <a:lnTo>
                    <a:pt x="36157" y="50020"/>
                  </a:lnTo>
                  <a:lnTo>
                    <a:pt x="44434" y="44434"/>
                  </a:lnTo>
                  <a:lnTo>
                    <a:pt x="50020" y="36157"/>
                  </a:lnTo>
                  <a:lnTo>
                    <a:pt x="52069" y="26034"/>
                  </a:lnTo>
                  <a:lnTo>
                    <a:pt x="50020" y="15912"/>
                  </a:lnTo>
                  <a:lnTo>
                    <a:pt x="44434" y="7635"/>
                  </a:lnTo>
                  <a:lnTo>
                    <a:pt x="36157" y="2049"/>
                  </a:lnTo>
                  <a:lnTo>
                    <a:pt x="26035" y="0"/>
                  </a:lnTo>
                  <a:close/>
                </a:path>
              </a:pathLst>
            </a:custGeom>
            <a:solidFill>
              <a:srgbClr val="FFFFFF"/>
            </a:solidFill>
          </p:spPr>
          <p:txBody>
            <a:bodyPr wrap="square" lIns="0" tIns="0" rIns="0" bIns="0" rtlCol="0"/>
            <a:lstStyle/>
            <a:p>
              <a:endParaRPr/>
            </a:p>
          </p:txBody>
        </p:sp>
        <p:sp>
          <p:nvSpPr>
            <p:cNvPr id="89" name="object 85"/>
            <p:cNvSpPr/>
            <p:nvPr/>
          </p:nvSpPr>
          <p:spPr>
            <a:xfrm>
              <a:off x="2566670" y="6621145"/>
              <a:ext cx="52069" cy="52069"/>
            </a:xfrm>
            <a:custGeom>
              <a:avLst/>
              <a:gdLst/>
              <a:ahLst/>
              <a:cxnLst/>
              <a:rect l="l" t="t" r="r" b="b"/>
              <a:pathLst>
                <a:path w="52069" h="52070">
                  <a:moveTo>
                    <a:pt x="26035" y="0"/>
                  </a:moveTo>
                  <a:lnTo>
                    <a:pt x="15912" y="2049"/>
                  </a:lnTo>
                  <a:lnTo>
                    <a:pt x="7635" y="7635"/>
                  </a:lnTo>
                  <a:lnTo>
                    <a:pt x="2049" y="15912"/>
                  </a:lnTo>
                  <a:lnTo>
                    <a:pt x="0" y="26034"/>
                  </a:lnTo>
                  <a:lnTo>
                    <a:pt x="2049" y="36157"/>
                  </a:lnTo>
                  <a:lnTo>
                    <a:pt x="7635" y="44434"/>
                  </a:lnTo>
                  <a:lnTo>
                    <a:pt x="15912" y="50020"/>
                  </a:lnTo>
                  <a:lnTo>
                    <a:pt x="26035" y="52069"/>
                  </a:lnTo>
                  <a:lnTo>
                    <a:pt x="36157" y="50020"/>
                  </a:lnTo>
                  <a:lnTo>
                    <a:pt x="44434" y="44434"/>
                  </a:lnTo>
                  <a:lnTo>
                    <a:pt x="50020" y="36157"/>
                  </a:lnTo>
                  <a:lnTo>
                    <a:pt x="52069" y="26034"/>
                  </a:lnTo>
                  <a:lnTo>
                    <a:pt x="50020" y="15912"/>
                  </a:lnTo>
                  <a:lnTo>
                    <a:pt x="44434" y="7635"/>
                  </a:lnTo>
                  <a:lnTo>
                    <a:pt x="36157" y="2049"/>
                  </a:lnTo>
                  <a:lnTo>
                    <a:pt x="26035" y="0"/>
                  </a:lnTo>
                  <a:close/>
                </a:path>
              </a:pathLst>
            </a:custGeom>
            <a:ln w="9524">
              <a:solidFill>
                <a:srgbClr val="000000"/>
              </a:solidFill>
            </a:ln>
          </p:spPr>
          <p:txBody>
            <a:bodyPr wrap="square" lIns="0" tIns="0" rIns="0" bIns="0" rtlCol="0"/>
            <a:lstStyle/>
            <a:p>
              <a:endParaRPr/>
            </a:p>
          </p:txBody>
        </p:sp>
        <p:sp>
          <p:nvSpPr>
            <p:cNvPr id="90" name="object 86"/>
            <p:cNvSpPr/>
            <p:nvPr/>
          </p:nvSpPr>
          <p:spPr>
            <a:xfrm>
              <a:off x="2814955" y="6634479"/>
              <a:ext cx="161925" cy="116205"/>
            </a:xfrm>
            <a:custGeom>
              <a:avLst/>
              <a:gdLst/>
              <a:ahLst/>
              <a:cxnLst/>
              <a:rect l="l" t="t" r="r" b="b"/>
              <a:pathLst>
                <a:path w="161925" h="116204">
                  <a:moveTo>
                    <a:pt x="0" y="0"/>
                  </a:moveTo>
                  <a:lnTo>
                    <a:pt x="161925" y="116204"/>
                  </a:lnTo>
                </a:path>
              </a:pathLst>
            </a:custGeom>
            <a:ln w="9525">
              <a:solidFill>
                <a:srgbClr val="000000"/>
              </a:solidFill>
              <a:prstDash val="dash"/>
            </a:ln>
          </p:spPr>
          <p:txBody>
            <a:bodyPr wrap="square" lIns="0" tIns="0" rIns="0" bIns="0" rtlCol="0"/>
            <a:lstStyle/>
            <a:p>
              <a:endParaRPr/>
            </a:p>
          </p:txBody>
        </p:sp>
        <p:sp>
          <p:nvSpPr>
            <p:cNvPr id="91" name="object 87"/>
            <p:cNvSpPr/>
            <p:nvPr/>
          </p:nvSpPr>
          <p:spPr>
            <a:xfrm>
              <a:off x="2992120" y="6543039"/>
              <a:ext cx="257175" cy="179070"/>
            </a:xfrm>
            <a:custGeom>
              <a:avLst/>
              <a:gdLst/>
              <a:ahLst/>
              <a:cxnLst/>
              <a:rect l="l" t="t" r="r" b="b"/>
              <a:pathLst>
                <a:path w="257175" h="179070">
                  <a:moveTo>
                    <a:pt x="0" y="43180"/>
                  </a:moveTo>
                  <a:lnTo>
                    <a:pt x="11229" y="33736"/>
                  </a:lnTo>
                  <a:lnTo>
                    <a:pt x="26971" y="19923"/>
                  </a:lnTo>
                  <a:lnTo>
                    <a:pt x="45166" y="6943"/>
                  </a:lnTo>
                  <a:lnTo>
                    <a:pt x="63754" y="0"/>
                  </a:lnTo>
                  <a:lnTo>
                    <a:pt x="90402" y="1150"/>
                  </a:lnTo>
                  <a:lnTo>
                    <a:pt x="113204" y="9016"/>
                  </a:lnTo>
                  <a:lnTo>
                    <a:pt x="132173" y="18788"/>
                  </a:lnTo>
                  <a:lnTo>
                    <a:pt x="147319" y="25654"/>
                  </a:lnTo>
                </a:path>
                <a:path w="257175" h="179070">
                  <a:moveTo>
                    <a:pt x="144780" y="20955"/>
                  </a:moveTo>
                  <a:lnTo>
                    <a:pt x="257175" y="179070"/>
                  </a:lnTo>
                </a:path>
              </a:pathLst>
            </a:custGeom>
            <a:ln w="9525">
              <a:solidFill>
                <a:srgbClr val="000000"/>
              </a:solidFill>
            </a:ln>
          </p:spPr>
          <p:txBody>
            <a:bodyPr wrap="square" lIns="0" tIns="0" rIns="0" bIns="0" rtlCol="0"/>
            <a:lstStyle/>
            <a:p>
              <a:endParaRPr/>
            </a:p>
          </p:txBody>
        </p:sp>
        <p:sp>
          <p:nvSpPr>
            <p:cNvPr id="92" name="object 88"/>
            <p:cNvSpPr/>
            <p:nvPr/>
          </p:nvSpPr>
          <p:spPr>
            <a:xfrm>
              <a:off x="3202940" y="6553200"/>
              <a:ext cx="120650" cy="168910"/>
            </a:xfrm>
            <a:custGeom>
              <a:avLst/>
              <a:gdLst/>
              <a:ahLst/>
              <a:cxnLst/>
              <a:rect l="l" t="t" r="r" b="b"/>
              <a:pathLst>
                <a:path w="120650" h="168909">
                  <a:moveTo>
                    <a:pt x="0" y="168910"/>
                  </a:moveTo>
                  <a:lnTo>
                    <a:pt x="120650" y="0"/>
                  </a:lnTo>
                </a:path>
              </a:pathLst>
            </a:custGeom>
            <a:ln w="9525">
              <a:solidFill>
                <a:srgbClr val="000000"/>
              </a:solidFill>
              <a:prstDash val="dash"/>
            </a:ln>
          </p:spPr>
          <p:txBody>
            <a:bodyPr wrap="square" lIns="0" tIns="0" rIns="0" bIns="0" rtlCol="0"/>
            <a:lstStyle/>
            <a:p>
              <a:endParaRPr/>
            </a:p>
          </p:txBody>
        </p:sp>
        <p:sp>
          <p:nvSpPr>
            <p:cNvPr id="93" name="object 89"/>
            <p:cNvSpPr/>
            <p:nvPr/>
          </p:nvSpPr>
          <p:spPr>
            <a:xfrm>
              <a:off x="3319145" y="6542151"/>
              <a:ext cx="116839" cy="29209"/>
            </a:xfrm>
            <a:custGeom>
              <a:avLst/>
              <a:gdLst/>
              <a:ahLst/>
              <a:cxnLst/>
              <a:rect l="l" t="t" r="r" b="b"/>
              <a:pathLst>
                <a:path w="116839" h="29209">
                  <a:moveTo>
                    <a:pt x="0" y="15493"/>
                  </a:moveTo>
                  <a:lnTo>
                    <a:pt x="11424" y="10876"/>
                  </a:lnTo>
                  <a:lnTo>
                    <a:pt x="27384" y="5222"/>
                  </a:lnTo>
                  <a:lnTo>
                    <a:pt x="44987" y="831"/>
                  </a:lnTo>
                  <a:lnTo>
                    <a:pt x="61340" y="0"/>
                  </a:lnTo>
                  <a:lnTo>
                    <a:pt x="83157" y="3665"/>
                  </a:lnTo>
                  <a:lnTo>
                    <a:pt x="97853" y="12176"/>
                  </a:lnTo>
                  <a:lnTo>
                    <a:pt x="108168" y="21806"/>
                  </a:lnTo>
                  <a:lnTo>
                    <a:pt x="116839" y="28828"/>
                  </a:lnTo>
                </a:path>
              </a:pathLst>
            </a:custGeom>
            <a:ln w="9525">
              <a:solidFill>
                <a:srgbClr val="000000"/>
              </a:solidFill>
            </a:ln>
          </p:spPr>
          <p:txBody>
            <a:bodyPr wrap="square" lIns="0" tIns="0" rIns="0" bIns="0" rtlCol="0"/>
            <a:lstStyle/>
            <a:p>
              <a:endParaRPr/>
            </a:p>
          </p:txBody>
        </p:sp>
        <p:sp>
          <p:nvSpPr>
            <p:cNvPr id="94" name="object 90"/>
            <p:cNvSpPr/>
            <p:nvPr/>
          </p:nvSpPr>
          <p:spPr>
            <a:xfrm>
              <a:off x="3444240" y="6574789"/>
              <a:ext cx="67945" cy="200025"/>
            </a:xfrm>
            <a:custGeom>
              <a:avLst/>
              <a:gdLst/>
              <a:ahLst/>
              <a:cxnLst/>
              <a:rect l="l" t="t" r="r" b="b"/>
              <a:pathLst>
                <a:path w="67945" h="200025">
                  <a:moveTo>
                    <a:pt x="0" y="0"/>
                  </a:moveTo>
                  <a:lnTo>
                    <a:pt x="67945" y="200025"/>
                  </a:lnTo>
                </a:path>
              </a:pathLst>
            </a:custGeom>
            <a:ln w="9525">
              <a:solidFill>
                <a:srgbClr val="000000"/>
              </a:solidFill>
              <a:prstDash val="dash"/>
            </a:ln>
          </p:spPr>
          <p:txBody>
            <a:bodyPr wrap="square" lIns="0" tIns="0" rIns="0" bIns="0" rtlCol="0"/>
            <a:lstStyle/>
            <a:p>
              <a:endParaRPr/>
            </a:p>
          </p:txBody>
        </p:sp>
        <p:sp>
          <p:nvSpPr>
            <p:cNvPr id="95" name="object 91"/>
            <p:cNvSpPr/>
            <p:nvPr/>
          </p:nvSpPr>
          <p:spPr>
            <a:xfrm>
              <a:off x="2679192" y="6634098"/>
              <a:ext cx="1090295" cy="421005"/>
            </a:xfrm>
            <a:custGeom>
              <a:avLst/>
              <a:gdLst/>
              <a:ahLst/>
              <a:cxnLst/>
              <a:rect l="l" t="t" r="r" b="b"/>
              <a:pathLst>
                <a:path w="1090295" h="421004">
                  <a:moveTo>
                    <a:pt x="911732" y="43941"/>
                  </a:moveTo>
                  <a:lnTo>
                    <a:pt x="929479" y="37885"/>
                  </a:lnTo>
                  <a:lnTo>
                    <a:pt x="955405" y="29114"/>
                  </a:lnTo>
                  <a:lnTo>
                    <a:pt x="983116" y="21724"/>
                  </a:lnTo>
                  <a:lnTo>
                    <a:pt x="1006220" y="19811"/>
                  </a:lnTo>
                  <a:lnTo>
                    <a:pt x="1024493" y="23141"/>
                  </a:lnTo>
                  <a:lnTo>
                    <a:pt x="1040860" y="29971"/>
                  </a:lnTo>
                  <a:lnTo>
                    <a:pt x="1053655" y="42136"/>
                  </a:lnTo>
                  <a:lnTo>
                    <a:pt x="1061211" y="61467"/>
                  </a:lnTo>
                  <a:lnTo>
                    <a:pt x="1060063" y="93519"/>
                  </a:lnTo>
                  <a:lnTo>
                    <a:pt x="1052115" y="135572"/>
                  </a:lnTo>
                  <a:lnTo>
                    <a:pt x="1043763" y="177339"/>
                  </a:lnTo>
                  <a:lnTo>
                    <a:pt x="1041399" y="208533"/>
                  </a:lnTo>
                  <a:lnTo>
                    <a:pt x="1048250" y="225619"/>
                  </a:lnTo>
                  <a:lnTo>
                    <a:pt x="1060386" y="234537"/>
                  </a:lnTo>
                  <a:lnTo>
                    <a:pt x="1073475" y="239216"/>
                  </a:lnTo>
                  <a:lnTo>
                    <a:pt x="1083183" y="243585"/>
                  </a:lnTo>
                </a:path>
                <a:path w="1090295" h="421004">
                  <a:moveTo>
                    <a:pt x="166243" y="32892"/>
                  </a:moveTo>
                  <a:lnTo>
                    <a:pt x="149338" y="25396"/>
                  </a:lnTo>
                  <a:lnTo>
                    <a:pt x="124634" y="13969"/>
                  </a:lnTo>
                  <a:lnTo>
                    <a:pt x="98288" y="3782"/>
                  </a:lnTo>
                  <a:lnTo>
                    <a:pt x="76453" y="0"/>
                  </a:lnTo>
                  <a:lnTo>
                    <a:pt x="59559" y="3026"/>
                  </a:lnTo>
                  <a:lnTo>
                    <a:pt x="44735" y="10683"/>
                  </a:lnTo>
                  <a:lnTo>
                    <a:pt x="33198" y="23985"/>
                  </a:lnTo>
                  <a:lnTo>
                    <a:pt x="26162" y="43941"/>
                  </a:lnTo>
                  <a:lnTo>
                    <a:pt x="26185" y="75872"/>
                  </a:lnTo>
                  <a:lnTo>
                    <a:pt x="31876" y="117554"/>
                  </a:lnTo>
                  <a:lnTo>
                    <a:pt x="38520" y="158688"/>
                  </a:lnTo>
                  <a:lnTo>
                    <a:pt x="41401" y="188975"/>
                  </a:lnTo>
                  <a:lnTo>
                    <a:pt x="38328" y="204674"/>
                  </a:lnTo>
                  <a:lnTo>
                    <a:pt x="31861" y="211788"/>
                  </a:lnTo>
                  <a:lnTo>
                    <a:pt x="24703" y="214639"/>
                  </a:lnTo>
                  <a:lnTo>
                    <a:pt x="19557" y="217550"/>
                  </a:lnTo>
                </a:path>
                <a:path w="1090295" h="421004">
                  <a:moveTo>
                    <a:pt x="11937" y="399414"/>
                  </a:moveTo>
                  <a:lnTo>
                    <a:pt x="66339" y="359574"/>
                  </a:lnTo>
                  <a:lnTo>
                    <a:pt x="102332" y="341857"/>
                  </a:lnTo>
                  <a:lnTo>
                    <a:pt x="143536" y="325769"/>
                  </a:lnTo>
                  <a:lnTo>
                    <a:pt x="189461" y="311432"/>
                  </a:lnTo>
                  <a:lnTo>
                    <a:pt x="239620" y="298968"/>
                  </a:lnTo>
                  <a:lnTo>
                    <a:pt x="293525" y="288498"/>
                  </a:lnTo>
                  <a:lnTo>
                    <a:pt x="350686" y="280143"/>
                  </a:lnTo>
                  <a:lnTo>
                    <a:pt x="410616" y="274025"/>
                  </a:lnTo>
                  <a:lnTo>
                    <a:pt x="472826" y="270266"/>
                  </a:lnTo>
                  <a:lnTo>
                    <a:pt x="536828" y="268985"/>
                  </a:lnTo>
                  <a:lnTo>
                    <a:pt x="599060" y="270194"/>
                  </a:lnTo>
                  <a:lnTo>
                    <a:pt x="659546" y="273742"/>
                  </a:lnTo>
                  <a:lnTo>
                    <a:pt x="717853" y="279515"/>
                  </a:lnTo>
                  <a:lnTo>
                    <a:pt x="773547" y="287396"/>
                  </a:lnTo>
                  <a:lnTo>
                    <a:pt x="826195" y="297270"/>
                  </a:lnTo>
                  <a:lnTo>
                    <a:pt x="875363" y="309022"/>
                  </a:lnTo>
                  <a:lnTo>
                    <a:pt x="920618" y="322536"/>
                  </a:lnTo>
                  <a:lnTo>
                    <a:pt x="961526" y="337697"/>
                  </a:lnTo>
                  <a:lnTo>
                    <a:pt x="997654" y="354389"/>
                  </a:lnTo>
                  <a:lnTo>
                    <a:pt x="1053836" y="391904"/>
                  </a:lnTo>
                  <a:lnTo>
                    <a:pt x="1073022" y="412495"/>
                  </a:lnTo>
                </a:path>
                <a:path w="1090295" h="421004">
                  <a:moveTo>
                    <a:pt x="1071880" y="235965"/>
                  </a:moveTo>
                  <a:lnTo>
                    <a:pt x="1060715" y="242677"/>
                  </a:lnTo>
                  <a:lnTo>
                    <a:pt x="1051242" y="249078"/>
                  </a:lnTo>
                  <a:lnTo>
                    <a:pt x="1045198" y="254861"/>
                  </a:lnTo>
                  <a:lnTo>
                    <a:pt x="1044320" y="259714"/>
                  </a:lnTo>
                  <a:lnTo>
                    <a:pt x="1052361" y="263106"/>
                  </a:lnTo>
                  <a:lnTo>
                    <a:pt x="1067308" y="265414"/>
                  </a:lnTo>
                  <a:lnTo>
                    <a:pt x="1082254" y="267412"/>
                  </a:lnTo>
                  <a:lnTo>
                    <a:pt x="1090295" y="269874"/>
                  </a:lnTo>
                  <a:lnTo>
                    <a:pt x="1087489" y="273016"/>
                  </a:lnTo>
                  <a:lnTo>
                    <a:pt x="1078230" y="276431"/>
                  </a:lnTo>
                  <a:lnTo>
                    <a:pt x="1068113" y="279965"/>
                  </a:lnTo>
                  <a:lnTo>
                    <a:pt x="1062735" y="283463"/>
                  </a:lnTo>
                  <a:lnTo>
                    <a:pt x="1061211" y="287908"/>
                  </a:lnTo>
                  <a:lnTo>
                    <a:pt x="1076452" y="293623"/>
                  </a:lnTo>
                  <a:lnTo>
                    <a:pt x="1076452" y="298703"/>
                  </a:lnTo>
                  <a:lnTo>
                    <a:pt x="1076452" y="303783"/>
                  </a:lnTo>
                  <a:lnTo>
                    <a:pt x="1058163" y="311657"/>
                  </a:lnTo>
                  <a:lnTo>
                    <a:pt x="1058163" y="315594"/>
                  </a:lnTo>
                  <a:lnTo>
                    <a:pt x="1061970" y="317924"/>
                  </a:lnTo>
                  <a:lnTo>
                    <a:pt x="1070228" y="319468"/>
                  </a:lnTo>
                  <a:lnTo>
                    <a:pt x="1078202" y="321202"/>
                  </a:lnTo>
                  <a:lnTo>
                    <a:pt x="1081150" y="324103"/>
                  </a:lnTo>
                  <a:lnTo>
                    <a:pt x="1075414" y="328896"/>
                  </a:lnTo>
                  <a:lnTo>
                    <a:pt x="1064402" y="334914"/>
                  </a:lnTo>
                  <a:lnTo>
                    <a:pt x="1053701" y="341052"/>
                  </a:lnTo>
                  <a:lnTo>
                    <a:pt x="1048893" y="346201"/>
                  </a:lnTo>
                  <a:lnTo>
                    <a:pt x="1052770" y="349690"/>
                  </a:lnTo>
                  <a:lnTo>
                    <a:pt x="1061529" y="352297"/>
                  </a:lnTo>
                  <a:lnTo>
                    <a:pt x="1070860" y="354810"/>
                  </a:lnTo>
                  <a:lnTo>
                    <a:pt x="1076452" y="358012"/>
                  </a:lnTo>
                  <a:lnTo>
                    <a:pt x="1079499" y="363092"/>
                  </a:lnTo>
                  <a:lnTo>
                    <a:pt x="1068832" y="369950"/>
                  </a:lnTo>
                  <a:lnTo>
                    <a:pt x="1067308" y="376681"/>
                  </a:lnTo>
                  <a:lnTo>
                    <a:pt x="1065783" y="383412"/>
                  </a:lnTo>
                  <a:lnTo>
                    <a:pt x="1064259" y="393064"/>
                  </a:lnTo>
                  <a:lnTo>
                    <a:pt x="1067308" y="400430"/>
                  </a:lnTo>
                  <a:lnTo>
                    <a:pt x="1070381" y="405766"/>
                  </a:lnTo>
                  <a:lnTo>
                    <a:pt x="1074753" y="410829"/>
                  </a:lnTo>
                  <a:lnTo>
                    <a:pt x="1080006" y="415772"/>
                  </a:lnTo>
                  <a:lnTo>
                    <a:pt x="1085722" y="420750"/>
                  </a:lnTo>
                </a:path>
                <a:path w="1090295" h="421004">
                  <a:moveTo>
                    <a:pt x="13207" y="218185"/>
                  </a:moveTo>
                  <a:lnTo>
                    <a:pt x="7840" y="224726"/>
                  </a:lnTo>
                  <a:lnTo>
                    <a:pt x="3317" y="230981"/>
                  </a:lnTo>
                  <a:lnTo>
                    <a:pt x="438" y="236616"/>
                  </a:lnTo>
                  <a:lnTo>
                    <a:pt x="0" y="241299"/>
                  </a:lnTo>
                  <a:lnTo>
                    <a:pt x="1524" y="246887"/>
                  </a:lnTo>
                  <a:lnTo>
                    <a:pt x="20446" y="247395"/>
                  </a:lnTo>
                  <a:lnTo>
                    <a:pt x="21970" y="251332"/>
                  </a:lnTo>
                  <a:lnTo>
                    <a:pt x="23368" y="255142"/>
                  </a:lnTo>
                  <a:lnTo>
                    <a:pt x="9525" y="260095"/>
                  </a:lnTo>
                  <a:lnTo>
                    <a:pt x="8762" y="264540"/>
                  </a:lnTo>
                  <a:lnTo>
                    <a:pt x="8127" y="268985"/>
                  </a:lnTo>
                  <a:lnTo>
                    <a:pt x="15366" y="274446"/>
                  </a:lnTo>
                  <a:lnTo>
                    <a:pt x="15366" y="279399"/>
                  </a:lnTo>
                  <a:lnTo>
                    <a:pt x="15366" y="284352"/>
                  </a:lnTo>
                  <a:lnTo>
                    <a:pt x="6603" y="292099"/>
                  </a:lnTo>
                  <a:lnTo>
                    <a:pt x="6603" y="295909"/>
                  </a:lnTo>
                  <a:lnTo>
                    <a:pt x="6603" y="299846"/>
                  </a:lnTo>
                  <a:lnTo>
                    <a:pt x="18287" y="299211"/>
                  </a:lnTo>
                  <a:lnTo>
                    <a:pt x="17525" y="304164"/>
                  </a:lnTo>
                  <a:lnTo>
                    <a:pt x="14823" y="308895"/>
                  </a:lnTo>
                  <a:lnTo>
                    <a:pt x="9620" y="314769"/>
                  </a:lnTo>
                  <a:lnTo>
                    <a:pt x="4560" y="320738"/>
                  </a:lnTo>
                  <a:lnTo>
                    <a:pt x="2285" y="325754"/>
                  </a:lnTo>
                  <a:lnTo>
                    <a:pt x="2285" y="331215"/>
                  </a:lnTo>
                  <a:lnTo>
                    <a:pt x="13843" y="332358"/>
                  </a:lnTo>
                  <a:lnTo>
                    <a:pt x="15366" y="337311"/>
                  </a:lnTo>
                  <a:lnTo>
                    <a:pt x="16763" y="342264"/>
                  </a:lnTo>
                  <a:lnTo>
                    <a:pt x="11683" y="348868"/>
                  </a:lnTo>
                  <a:lnTo>
                    <a:pt x="11049" y="355472"/>
                  </a:lnTo>
                  <a:lnTo>
                    <a:pt x="10287" y="362076"/>
                  </a:lnTo>
                  <a:lnTo>
                    <a:pt x="9525" y="371474"/>
                  </a:lnTo>
                  <a:lnTo>
                    <a:pt x="11049" y="378713"/>
                  </a:lnTo>
                  <a:lnTo>
                    <a:pt x="12445" y="385825"/>
                  </a:lnTo>
                  <a:lnTo>
                    <a:pt x="16128" y="391921"/>
                  </a:lnTo>
                  <a:lnTo>
                    <a:pt x="19684" y="398525"/>
                  </a:lnTo>
                </a:path>
              </a:pathLst>
            </a:custGeom>
            <a:ln w="9525">
              <a:solidFill>
                <a:srgbClr val="000000"/>
              </a:solidFill>
            </a:ln>
          </p:spPr>
          <p:txBody>
            <a:bodyPr wrap="square" lIns="0" tIns="0" rIns="0" bIns="0" rtlCol="0"/>
            <a:lstStyle/>
            <a:p>
              <a:endParaRPr/>
            </a:p>
          </p:txBody>
        </p:sp>
        <p:sp>
          <p:nvSpPr>
            <p:cNvPr id="96" name="object 92"/>
            <p:cNvSpPr/>
            <p:nvPr/>
          </p:nvSpPr>
          <p:spPr>
            <a:xfrm>
              <a:off x="2987167" y="6781927"/>
              <a:ext cx="355600" cy="50165"/>
            </a:xfrm>
            <a:custGeom>
              <a:avLst/>
              <a:gdLst/>
              <a:ahLst/>
              <a:cxnLst/>
              <a:rect l="l" t="t" r="r" b="b"/>
              <a:pathLst>
                <a:path w="355600" h="50165">
                  <a:moveTo>
                    <a:pt x="279444" y="31463"/>
                  </a:moveTo>
                  <a:lnTo>
                    <a:pt x="275970" y="49911"/>
                  </a:lnTo>
                  <a:lnTo>
                    <a:pt x="355472" y="38989"/>
                  </a:lnTo>
                  <a:lnTo>
                    <a:pt x="346795" y="34163"/>
                  </a:lnTo>
                  <a:lnTo>
                    <a:pt x="295529" y="34163"/>
                  </a:lnTo>
                  <a:lnTo>
                    <a:pt x="292099" y="33528"/>
                  </a:lnTo>
                  <a:lnTo>
                    <a:pt x="279444" y="31463"/>
                  </a:lnTo>
                  <a:close/>
                </a:path>
                <a:path w="355600" h="50165">
                  <a:moveTo>
                    <a:pt x="174625" y="12573"/>
                  </a:moveTo>
                  <a:lnTo>
                    <a:pt x="127634" y="13716"/>
                  </a:lnTo>
                  <a:lnTo>
                    <a:pt x="82803" y="17018"/>
                  </a:lnTo>
                  <a:lnTo>
                    <a:pt x="41656" y="22225"/>
                  </a:lnTo>
                  <a:lnTo>
                    <a:pt x="2158" y="30099"/>
                  </a:lnTo>
                  <a:lnTo>
                    <a:pt x="0" y="33528"/>
                  </a:lnTo>
                  <a:lnTo>
                    <a:pt x="1524" y="40386"/>
                  </a:lnTo>
                  <a:lnTo>
                    <a:pt x="4825" y="42545"/>
                  </a:lnTo>
                  <a:lnTo>
                    <a:pt x="25526" y="37973"/>
                  </a:lnTo>
                  <a:lnTo>
                    <a:pt x="43814" y="34671"/>
                  </a:lnTo>
                  <a:lnTo>
                    <a:pt x="84200" y="29591"/>
                  </a:lnTo>
                  <a:lnTo>
                    <a:pt x="128396" y="26416"/>
                  </a:lnTo>
                  <a:lnTo>
                    <a:pt x="174878" y="25273"/>
                  </a:lnTo>
                  <a:lnTo>
                    <a:pt x="280610" y="25273"/>
                  </a:lnTo>
                  <a:lnTo>
                    <a:pt x="281794" y="18983"/>
                  </a:lnTo>
                  <a:lnTo>
                    <a:pt x="275462" y="17907"/>
                  </a:lnTo>
                  <a:lnTo>
                    <a:pt x="251587" y="15621"/>
                  </a:lnTo>
                  <a:lnTo>
                    <a:pt x="226568" y="13970"/>
                  </a:lnTo>
                  <a:lnTo>
                    <a:pt x="200913" y="12954"/>
                  </a:lnTo>
                  <a:lnTo>
                    <a:pt x="174625" y="12573"/>
                  </a:lnTo>
                  <a:close/>
                </a:path>
                <a:path w="355600" h="50165">
                  <a:moveTo>
                    <a:pt x="281794" y="18983"/>
                  </a:moveTo>
                  <a:lnTo>
                    <a:pt x="279444" y="31463"/>
                  </a:lnTo>
                  <a:lnTo>
                    <a:pt x="292099" y="33528"/>
                  </a:lnTo>
                  <a:lnTo>
                    <a:pt x="295529" y="34163"/>
                  </a:lnTo>
                  <a:lnTo>
                    <a:pt x="298831" y="31877"/>
                  </a:lnTo>
                  <a:lnTo>
                    <a:pt x="299338" y="28321"/>
                  </a:lnTo>
                  <a:lnTo>
                    <a:pt x="299973" y="24892"/>
                  </a:lnTo>
                  <a:lnTo>
                    <a:pt x="297687" y="21590"/>
                  </a:lnTo>
                  <a:lnTo>
                    <a:pt x="294131" y="21082"/>
                  </a:lnTo>
                  <a:lnTo>
                    <a:pt x="281794" y="18983"/>
                  </a:lnTo>
                  <a:close/>
                </a:path>
                <a:path w="355600" h="50165">
                  <a:moveTo>
                    <a:pt x="285369" y="0"/>
                  </a:moveTo>
                  <a:lnTo>
                    <a:pt x="281794" y="18983"/>
                  </a:lnTo>
                  <a:lnTo>
                    <a:pt x="294131" y="21082"/>
                  </a:lnTo>
                  <a:lnTo>
                    <a:pt x="297687" y="21590"/>
                  </a:lnTo>
                  <a:lnTo>
                    <a:pt x="299973" y="24892"/>
                  </a:lnTo>
                  <a:lnTo>
                    <a:pt x="299338" y="28321"/>
                  </a:lnTo>
                  <a:lnTo>
                    <a:pt x="298831" y="31877"/>
                  </a:lnTo>
                  <a:lnTo>
                    <a:pt x="295529" y="34163"/>
                  </a:lnTo>
                  <a:lnTo>
                    <a:pt x="346795" y="34163"/>
                  </a:lnTo>
                  <a:lnTo>
                    <a:pt x="285369" y="0"/>
                  </a:lnTo>
                  <a:close/>
                </a:path>
                <a:path w="355600" h="50165">
                  <a:moveTo>
                    <a:pt x="280610" y="25273"/>
                  </a:moveTo>
                  <a:lnTo>
                    <a:pt x="174878" y="25273"/>
                  </a:lnTo>
                  <a:lnTo>
                    <a:pt x="200787" y="25654"/>
                  </a:lnTo>
                  <a:lnTo>
                    <a:pt x="226187" y="26543"/>
                  </a:lnTo>
                  <a:lnTo>
                    <a:pt x="250697" y="28321"/>
                  </a:lnTo>
                  <a:lnTo>
                    <a:pt x="274193" y="30607"/>
                  </a:lnTo>
                  <a:lnTo>
                    <a:pt x="279444" y="31463"/>
                  </a:lnTo>
                  <a:lnTo>
                    <a:pt x="280610" y="25273"/>
                  </a:lnTo>
                  <a:close/>
                </a:path>
              </a:pathLst>
            </a:custGeom>
            <a:solidFill>
              <a:srgbClr val="000000"/>
            </a:solidFill>
          </p:spPr>
          <p:txBody>
            <a:bodyPr wrap="square" lIns="0" tIns="0" rIns="0" bIns="0" rtlCol="0"/>
            <a:lstStyle/>
            <a:p>
              <a:endParaRPr/>
            </a:p>
          </p:txBody>
        </p:sp>
      </p:grpSp>
      <p:pic>
        <p:nvPicPr>
          <p:cNvPr id="97" name="object 93"/>
          <p:cNvPicPr/>
          <p:nvPr/>
        </p:nvPicPr>
        <p:blipFill>
          <a:blip r:embed="rId9" cstate="print"/>
          <a:stretch>
            <a:fillRect/>
          </a:stretch>
        </p:blipFill>
        <p:spPr>
          <a:xfrm>
            <a:off x="4948174" y="2802207"/>
            <a:ext cx="1481851" cy="1284224"/>
          </a:xfrm>
          <a:prstGeom prst="rect">
            <a:avLst/>
          </a:prstGeom>
        </p:spPr>
      </p:pic>
      <p:sp>
        <p:nvSpPr>
          <p:cNvPr id="98" name="Rectangle 97"/>
          <p:cNvSpPr/>
          <p:nvPr/>
        </p:nvSpPr>
        <p:spPr>
          <a:xfrm>
            <a:off x="2286000" y="4398496"/>
            <a:ext cx="4572000" cy="646331"/>
          </a:xfrm>
          <a:prstGeom prst="rect">
            <a:avLst/>
          </a:prstGeom>
        </p:spPr>
        <p:txBody>
          <a:bodyPr wrap="square">
            <a:spAutoFit/>
          </a:bodyPr>
          <a:lstStyle/>
          <a:p>
            <a:pPr marL="1724025">
              <a:lnSpc>
                <a:spcPct val="100000"/>
              </a:lnSpc>
              <a:spcBef>
                <a:spcPts val="675"/>
              </a:spcBef>
            </a:pPr>
            <a:r>
              <a:rPr lang="en-US" b="1" spc="-5" dirty="0" smtClean="0">
                <a:latin typeface="Times New Roman"/>
                <a:cs typeface="Times New Roman"/>
              </a:rPr>
              <a:t>Figure</a:t>
            </a:r>
            <a:r>
              <a:rPr lang="en-US" b="1" spc="-10" dirty="0" smtClean="0">
                <a:latin typeface="Times New Roman"/>
                <a:cs typeface="Times New Roman"/>
              </a:rPr>
              <a:t> </a:t>
            </a:r>
            <a:r>
              <a:rPr lang="en-US" b="1" dirty="0" smtClean="0">
                <a:latin typeface="Times New Roman"/>
                <a:cs typeface="Times New Roman"/>
              </a:rPr>
              <a:t>3.4 :</a:t>
            </a:r>
            <a:r>
              <a:rPr lang="en-US" b="1" spc="-5" dirty="0" smtClean="0">
                <a:latin typeface="Times New Roman"/>
                <a:cs typeface="Times New Roman"/>
              </a:rPr>
              <a:t> Chain</a:t>
            </a:r>
            <a:r>
              <a:rPr lang="en-US" b="1" spc="-15" dirty="0" smtClean="0">
                <a:latin typeface="Times New Roman"/>
                <a:cs typeface="Times New Roman"/>
              </a:rPr>
              <a:t> </a:t>
            </a:r>
            <a:r>
              <a:rPr lang="en-US" b="1" spc="-10" dirty="0" smtClean="0">
                <a:latin typeface="Times New Roman"/>
                <a:cs typeface="Times New Roman"/>
              </a:rPr>
              <a:t>and</a:t>
            </a:r>
            <a:r>
              <a:rPr lang="en-US" b="1" spc="-15" dirty="0" smtClean="0">
                <a:latin typeface="Times New Roman"/>
                <a:cs typeface="Times New Roman"/>
              </a:rPr>
              <a:t> </a:t>
            </a:r>
            <a:r>
              <a:rPr lang="en-US" b="1" spc="-5" dirty="0" smtClean="0">
                <a:latin typeface="Times New Roman"/>
                <a:cs typeface="Times New Roman"/>
              </a:rPr>
              <a:t>Chain</a:t>
            </a:r>
            <a:r>
              <a:rPr lang="en-US" b="1" spc="-10" dirty="0" smtClean="0">
                <a:latin typeface="Times New Roman"/>
                <a:cs typeface="Times New Roman"/>
              </a:rPr>
              <a:t> </a:t>
            </a:r>
            <a:r>
              <a:rPr lang="en-US" b="1" spc="-5" dirty="0" smtClean="0">
                <a:latin typeface="Times New Roman"/>
                <a:cs typeface="Times New Roman"/>
              </a:rPr>
              <a:t>Drive</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1"/>
            <a:ext cx="7924800" cy="4660250"/>
          </a:xfrm>
          <a:prstGeom prst="rect">
            <a:avLst/>
          </a:prstGeom>
        </p:spPr>
        <p:txBody>
          <a:bodyPr wrap="square">
            <a:spAutoFit/>
          </a:bodyPr>
          <a:lstStyle/>
          <a:p>
            <a:pPr marL="38100">
              <a:lnSpc>
                <a:spcPct val="100000"/>
              </a:lnSpc>
              <a:spcBef>
                <a:spcPts val="545"/>
              </a:spcBef>
            </a:pPr>
            <a:r>
              <a:rPr lang="en-US" sz="2400" b="1" spc="-10" dirty="0" smtClean="0">
                <a:latin typeface="Times New Roman"/>
                <a:cs typeface="Times New Roman"/>
              </a:rPr>
              <a:t>Gears</a:t>
            </a:r>
            <a:endParaRPr lang="en-US" sz="2400" dirty="0" smtClean="0">
              <a:latin typeface="Times New Roman"/>
              <a:cs typeface="Times New Roman"/>
            </a:endParaRPr>
          </a:p>
          <a:p>
            <a:pPr marL="38100" marR="346710" algn="just">
              <a:lnSpc>
                <a:spcPct val="150000"/>
              </a:lnSpc>
              <a:spcBef>
                <a:spcPts val="610"/>
              </a:spcBef>
            </a:pPr>
            <a:r>
              <a:rPr lang="en-US" spc="-5" dirty="0" smtClean="0">
                <a:latin typeface="Times New Roman"/>
                <a:cs typeface="Times New Roman"/>
              </a:rPr>
              <a:t>Gears </a:t>
            </a:r>
            <a:r>
              <a:rPr lang="en-US" dirty="0" smtClean="0">
                <a:latin typeface="Times New Roman"/>
                <a:cs typeface="Times New Roman"/>
              </a:rPr>
              <a:t>are also used for </a:t>
            </a:r>
            <a:r>
              <a:rPr lang="en-US" spc="-5" dirty="0" smtClean="0">
                <a:latin typeface="Times New Roman"/>
                <a:cs typeface="Times New Roman"/>
              </a:rPr>
              <a:t>power </a:t>
            </a:r>
            <a:r>
              <a:rPr lang="en-US" dirty="0" smtClean="0">
                <a:latin typeface="Times New Roman"/>
                <a:cs typeface="Times New Roman"/>
              </a:rPr>
              <a:t>transmission. This is accomplished by the successive </a:t>
            </a:r>
            <a:r>
              <a:rPr lang="en-US" spc="-260" dirty="0" smtClean="0">
                <a:latin typeface="Times New Roman"/>
                <a:cs typeface="Times New Roman"/>
              </a:rPr>
              <a:t> </a:t>
            </a:r>
            <a:r>
              <a:rPr lang="en-US" spc="-5" dirty="0" smtClean="0">
                <a:latin typeface="Times New Roman"/>
                <a:cs typeface="Times New Roman"/>
              </a:rPr>
              <a:t>engagement </a:t>
            </a:r>
            <a:r>
              <a:rPr lang="en-US" dirty="0" smtClean="0">
                <a:latin typeface="Times New Roman"/>
                <a:cs typeface="Times New Roman"/>
              </a:rPr>
              <a:t>of teeth. The two </a:t>
            </a:r>
            <a:r>
              <a:rPr lang="en-US" spc="-5" dirty="0" smtClean="0">
                <a:latin typeface="Times New Roman"/>
                <a:cs typeface="Times New Roman"/>
              </a:rPr>
              <a:t>gears transmit motion </a:t>
            </a:r>
            <a:r>
              <a:rPr lang="en-US" dirty="0" smtClean="0">
                <a:latin typeface="Times New Roman"/>
                <a:cs typeface="Times New Roman"/>
              </a:rPr>
              <a:t>by the direct contact </a:t>
            </a:r>
            <a:r>
              <a:rPr lang="en-US" spc="-5" dirty="0" smtClean="0">
                <a:latin typeface="Times New Roman"/>
                <a:cs typeface="Times New Roman"/>
              </a:rPr>
              <a:t>like </a:t>
            </a:r>
            <a:r>
              <a:rPr lang="en-US" dirty="0" smtClean="0">
                <a:latin typeface="Times New Roman"/>
                <a:cs typeface="Times New Roman"/>
              </a:rPr>
              <a:t>chain </a:t>
            </a:r>
            <a:r>
              <a:rPr lang="en-US" spc="-260" dirty="0" smtClean="0">
                <a:latin typeface="Times New Roman"/>
                <a:cs typeface="Times New Roman"/>
              </a:rPr>
              <a:t> </a:t>
            </a:r>
            <a:r>
              <a:rPr lang="en-US" spc="-5" dirty="0" smtClean="0">
                <a:latin typeface="Times New Roman"/>
                <a:cs typeface="Times New Roman"/>
              </a:rPr>
              <a:t>drive.</a:t>
            </a:r>
            <a:r>
              <a:rPr lang="en-US" dirty="0" smtClean="0">
                <a:latin typeface="Times New Roman"/>
                <a:cs typeface="Times New Roman"/>
              </a:rPr>
              <a:t> </a:t>
            </a:r>
            <a:r>
              <a:rPr lang="en-US" spc="-5" dirty="0" smtClean="0">
                <a:latin typeface="Times New Roman"/>
                <a:cs typeface="Times New Roman"/>
              </a:rPr>
              <a:t>Gears</a:t>
            </a:r>
            <a:r>
              <a:rPr lang="en-US" dirty="0" smtClean="0">
                <a:latin typeface="Times New Roman"/>
                <a:cs typeface="Times New Roman"/>
              </a:rPr>
              <a:t> also provide </a:t>
            </a:r>
            <a:r>
              <a:rPr lang="en-US" spc="-5" dirty="0" smtClean="0">
                <a:latin typeface="Times New Roman"/>
                <a:cs typeface="Times New Roman"/>
              </a:rPr>
              <a:t>positive</a:t>
            </a:r>
            <a:r>
              <a:rPr lang="en-US" dirty="0" smtClean="0">
                <a:latin typeface="Times New Roman"/>
                <a:cs typeface="Times New Roman"/>
              </a:rPr>
              <a:t> </a:t>
            </a:r>
            <a:r>
              <a:rPr lang="en-US" spc="-5" dirty="0" smtClean="0">
                <a:latin typeface="Times New Roman"/>
                <a:cs typeface="Times New Roman"/>
              </a:rPr>
              <a:t>drive.</a:t>
            </a:r>
            <a:endParaRPr lang="en-US" dirty="0" smtClean="0">
              <a:latin typeface="Times New Roman"/>
              <a:cs typeface="Times New Roman"/>
            </a:endParaRPr>
          </a:p>
          <a:p>
            <a:pPr marL="38100" marR="66040">
              <a:lnSpc>
                <a:spcPct val="150000"/>
              </a:lnSpc>
              <a:spcBef>
                <a:spcPts val="550"/>
              </a:spcBef>
            </a:pPr>
            <a:r>
              <a:rPr lang="en-US" dirty="0" smtClean="0">
                <a:latin typeface="Times New Roman"/>
                <a:cs typeface="Times New Roman"/>
              </a:rPr>
              <a:t>The </a:t>
            </a:r>
            <a:r>
              <a:rPr lang="en-US" spc="-5" dirty="0" smtClean="0">
                <a:latin typeface="Times New Roman"/>
                <a:cs typeface="Times New Roman"/>
              </a:rPr>
              <a:t>drive</a:t>
            </a:r>
            <a:r>
              <a:rPr lang="en-US" spc="5" dirty="0" smtClean="0">
                <a:latin typeface="Times New Roman"/>
                <a:cs typeface="Times New Roman"/>
              </a:rPr>
              <a:t> </a:t>
            </a:r>
            <a:r>
              <a:rPr lang="en-US" dirty="0" smtClean="0">
                <a:latin typeface="Times New Roman"/>
                <a:cs typeface="Times New Roman"/>
              </a:rPr>
              <a:t>between the</a:t>
            </a:r>
            <a:r>
              <a:rPr lang="en-US" spc="5" dirty="0" smtClean="0">
                <a:latin typeface="Times New Roman"/>
                <a:cs typeface="Times New Roman"/>
              </a:rPr>
              <a:t> </a:t>
            </a:r>
            <a:r>
              <a:rPr lang="en-US" dirty="0" smtClean="0">
                <a:latin typeface="Times New Roman"/>
                <a:cs typeface="Times New Roman"/>
              </a:rPr>
              <a:t>two </a:t>
            </a:r>
            <a:r>
              <a:rPr lang="en-US" spc="-5" dirty="0" smtClean="0">
                <a:latin typeface="Times New Roman"/>
                <a:cs typeface="Times New Roman"/>
              </a:rPr>
              <a:t>gears</a:t>
            </a:r>
            <a:r>
              <a:rPr lang="en-US" spc="5" dirty="0" smtClean="0">
                <a:latin typeface="Times New Roman"/>
                <a:cs typeface="Times New Roman"/>
              </a:rPr>
              <a:t> </a:t>
            </a:r>
            <a:r>
              <a:rPr lang="en-US" dirty="0" smtClean="0">
                <a:latin typeface="Times New Roman"/>
                <a:cs typeface="Times New Roman"/>
              </a:rPr>
              <a:t>can be</a:t>
            </a:r>
            <a:r>
              <a:rPr lang="en-US" spc="5" dirty="0" smtClean="0">
                <a:latin typeface="Times New Roman"/>
                <a:cs typeface="Times New Roman"/>
              </a:rPr>
              <a:t> </a:t>
            </a:r>
            <a:r>
              <a:rPr lang="en-US" dirty="0" smtClean="0">
                <a:latin typeface="Times New Roman"/>
                <a:cs typeface="Times New Roman"/>
              </a:rPr>
              <a:t>represented by</a:t>
            </a:r>
            <a:r>
              <a:rPr lang="en-US" spc="-5" dirty="0" smtClean="0">
                <a:latin typeface="Times New Roman"/>
                <a:cs typeface="Times New Roman"/>
              </a:rPr>
              <a:t> </a:t>
            </a:r>
            <a:r>
              <a:rPr lang="en-US" spc="5" dirty="0" smtClean="0">
                <a:latin typeface="Times New Roman"/>
                <a:cs typeface="Times New Roman"/>
              </a:rPr>
              <a:t>using</a:t>
            </a:r>
            <a:r>
              <a:rPr lang="en-US" spc="-15" dirty="0" smtClean="0">
                <a:latin typeface="Times New Roman"/>
                <a:cs typeface="Times New Roman"/>
              </a:rPr>
              <a:t> </a:t>
            </a:r>
            <a:r>
              <a:rPr lang="en-US" dirty="0" smtClean="0">
                <a:latin typeface="Times New Roman"/>
                <a:cs typeface="Times New Roman"/>
              </a:rPr>
              <a:t>plain</a:t>
            </a:r>
            <a:r>
              <a:rPr lang="en-US" spc="5" dirty="0" smtClean="0">
                <a:latin typeface="Times New Roman"/>
                <a:cs typeface="Times New Roman"/>
              </a:rPr>
              <a:t> </a:t>
            </a:r>
            <a:r>
              <a:rPr lang="en-US" dirty="0" smtClean="0">
                <a:latin typeface="Times New Roman"/>
                <a:cs typeface="Times New Roman"/>
              </a:rPr>
              <a:t>cylinders or</a:t>
            </a:r>
            <a:r>
              <a:rPr lang="en-US" spc="10" dirty="0" smtClean="0">
                <a:latin typeface="Times New Roman"/>
                <a:cs typeface="Times New Roman"/>
              </a:rPr>
              <a:t> </a:t>
            </a:r>
            <a:r>
              <a:rPr lang="en-US" dirty="0" smtClean="0">
                <a:latin typeface="Times New Roman"/>
                <a:cs typeface="Times New Roman"/>
              </a:rPr>
              <a:t>discs 1 </a:t>
            </a:r>
            <a:r>
              <a:rPr lang="en-US" spc="5" dirty="0" smtClean="0">
                <a:latin typeface="Times New Roman"/>
                <a:cs typeface="Times New Roman"/>
              </a:rPr>
              <a:t> </a:t>
            </a:r>
            <a:r>
              <a:rPr lang="en-US" dirty="0" smtClean="0">
                <a:latin typeface="Times New Roman"/>
                <a:cs typeface="Times New Roman"/>
              </a:rPr>
              <a:t>and 2</a:t>
            </a:r>
            <a:r>
              <a:rPr lang="en-US" spc="5" dirty="0" smtClean="0">
                <a:latin typeface="Times New Roman"/>
                <a:cs typeface="Times New Roman"/>
              </a:rPr>
              <a:t> </a:t>
            </a:r>
            <a:r>
              <a:rPr lang="en-US" spc="-5" dirty="0" smtClean="0">
                <a:latin typeface="Times New Roman"/>
                <a:cs typeface="Times New Roman"/>
              </a:rPr>
              <a:t>having</a:t>
            </a:r>
            <a:r>
              <a:rPr lang="en-US" spc="-15" dirty="0" smtClean="0">
                <a:latin typeface="Times New Roman"/>
                <a:cs typeface="Times New Roman"/>
              </a:rPr>
              <a:t> </a:t>
            </a:r>
            <a:r>
              <a:rPr lang="en-US" dirty="0" smtClean="0">
                <a:latin typeface="Times New Roman"/>
                <a:cs typeface="Times New Roman"/>
              </a:rPr>
              <a:t>diameters</a:t>
            </a:r>
            <a:r>
              <a:rPr lang="en-US" spc="5" dirty="0" smtClean="0">
                <a:latin typeface="Times New Roman"/>
                <a:cs typeface="Times New Roman"/>
              </a:rPr>
              <a:t> </a:t>
            </a:r>
            <a:r>
              <a:rPr lang="en-US" dirty="0" smtClean="0">
                <a:latin typeface="Times New Roman"/>
                <a:cs typeface="Times New Roman"/>
              </a:rPr>
              <a:t>equal</a:t>
            </a:r>
            <a:r>
              <a:rPr lang="en-US" spc="10" dirty="0" smtClean="0">
                <a:latin typeface="Times New Roman"/>
                <a:cs typeface="Times New Roman"/>
              </a:rPr>
              <a:t> </a:t>
            </a:r>
            <a:r>
              <a:rPr lang="en-US" dirty="0" smtClean="0">
                <a:latin typeface="Times New Roman"/>
                <a:cs typeface="Times New Roman"/>
              </a:rPr>
              <a:t>to their</a:t>
            </a:r>
            <a:r>
              <a:rPr lang="en-US" spc="5" dirty="0" smtClean="0">
                <a:latin typeface="Times New Roman"/>
                <a:cs typeface="Times New Roman"/>
              </a:rPr>
              <a:t> </a:t>
            </a:r>
            <a:r>
              <a:rPr lang="en-US" dirty="0" smtClean="0">
                <a:latin typeface="Times New Roman"/>
                <a:cs typeface="Times New Roman"/>
              </a:rPr>
              <a:t>pitch</a:t>
            </a:r>
            <a:r>
              <a:rPr lang="en-US" spc="5" dirty="0" smtClean="0">
                <a:latin typeface="Times New Roman"/>
                <a:cs typeface="Times New Roman"/>
              </a:rPr>
              <a:t> </a:t>
            </a:r>
            <a:r>
              <a:rPr lang="en-US" dirty="0" smtClean="0">
                <a:latin typeface="Times New Roman"/>
                <a:cs typeface="Times New Roman"/>
              </a:rPr>
              <a:t>circles as</a:t>
            </a:r>
            <a:r>
              <a:rPr lang="en-US" spc="5" dirty="0" smtClean="0">
                <a:latin typeface="Times New Roman"/>
                <a:cs typeface="Times New Roman"/>
              </a:rPr>
              <a:t> </a:t>
            </a:r>
            <a:r>
              <a:rPr lang="en-US" dirty="0" smtClean="0">
                <a:latin typeface="Times New Roman"/>
                <a:cs typeface="Times New Roman"/>
              </a:rPr>
              <a:t>shown</a:t>
            </a:r>
            <a:r>
              <a:rPr lang="en-US" spc="5" dirty="0" smtClean="0">
                <a:latin typeface="Times New Roman"/>
                <a:cs typeface="Times New Roman"/>
              </a:rPr>
              <a:t> </a:t>
            </a:r>
            <a:r>
              <a:rPr lang="en-US" dirty="0" smtClean="0">
                <a:latin typeface="Times New Roman"/>
                <a:cs typeface="Times New Roman"/>
              </a:rPr>
              <a:t>in </a:t>
            </a:r>
            <a:r>
              <a:rPr lang="en-US" spc="-5" dirty="0" smtClean="0">
                <a:latin typeface="Times New Roman"/>
                <a:cs typeface="Times New Roman"/>
              </a:rPr>
              <a:t>Figure</a:t>
            </a:r>
            <a:r>
              <a:rPr lang="en-US" spc="35" dirty="0" smtClean="0">
                <a:latin typeface="Times New Roman"/>
                <a:cs typeface="Times New Roman"/>
              </a:rPr>
              <a:t> </a:t>
            </a:r>
            <a:r>
              <a:rPr lang="en-US" dirty="0" smtClean="0">
                <a:latin typeface="Times New Roman"/>
                <a:cs typeface="Times New Roman"/>
              </a:rPr>
              <a:t>3.5.</a:t>
            </a:r>
            <a:r>
              <a:rPr lang="en-US" spc="5" dirty="0" smtClean="0">
                <a:latin typeface="Times New Roman"/>
                <a:cs typeface="Times New Roman"/>
              </a:rPr>
              <a:t> </a:t>
            </a:r>
            <a:r>
              <a:rPr lang="en-US" dirty="0" smtClean="0">
                <a:latin typeface="Times New Roman"/>
                <a:cs typeface="Times New Roman"/>
              </a:rPr>
              <a:t>The point</a:t>
            </a:r>
            <a:r>
              <a:rPr lang="en-US" spc="10" dirty="0" smtClean="0">
                <a:latin typeface="Times New Roman"/>
                <a:cs typeface="Times New Roman"/>
              </a:rPr>
              <a:t> </a:t>
            </a:r>
            <a:r>
              <a:rPr lang="en-US" dirty="0" smtClean="0">
                <a:latin typeface="Times New Roman"/>
                <a:cs typeface="Times New Roman"/>
              </a:rPr>
              <a:t>of </a:t>
            </a:r>
            <a:r>
              <a:rPr lang="en-US" spc="5" dirty="0" smtClean="0">
                <a:latin typeface="Times New Roman"/>
                <a:cs typeface="Times New Roman"/>
              </a:rPr>
              <a:t> </a:t>
            </a:r>
            <a:r>
              <a:rPr lang="en-US" dirty="0" smtClean="0">
                <a:latin typeface="Times New Roman"/>
                <a:cs typeface="Times New Roman"/>
              </a:rPr>
              <a:t>contact</a:t>
            </a:r>
            <a:r>
              <a:rPr lang="en-US" spc="5" dirty="0" smtClean="0">
                <a:latin typeface="Times New Roman"/>
                <a:cs typeface="Times New Roman"/>
              </a:rPr>
              <a:t> </a:t>
            </a:r>
            <a:r>
              <a:rPr lang="en-US" dirty="0" smtClean="0">
                <a:latin typeface="Times New Roman"/>
                <a:cs typeface="Times New Roman"/>
              </a:rPr>
              <a:t>of the</a:t>
            </a:r>
            <a:r>
              <a:rPr lang="en-US" spc="5" dirty="0" smtClean="0">
                <a:latin typeface="Times New Roman"/>
                <a:cs typeface="Times New Roman"/>
              </a:rPr>
              <a:t> </a:t>
            </a:r>
            <a:r>
              <a:rPr lang="en-US" dirty="0" smtClean="0">
                <a:latin typeface="Times New Roman"/>
                <a:cs typeface="Times New Roman"/>
              </a:rPr>
              <a:t>two pitch surfaces</a:t>
            </a:r>
            <a:r>
              <a:rPr lang="en-US" spc="5" dirty="0" smtClean="0">
                <a:latin typeface="Times New Roman"/>
                <a:cs typeface="Times New Roman"/>
              </a:rPr>
              <a:t> </a:t>
            </a:r>
            <a:r>
              <a:rPr lang="en-US" dirty="0" smtClean="0">
                <a:latin typeface="Times New Roman"/>
                <a:cs typeface="Times New Roman"/>
              </a:rPr>
              <a:t>shell</a:t>
            </a:r>
            <a:r>
              <a:rPr lang="en-US" spc="5" dirty="0" smtClean="0">
                <a:latin typeface="Times New Roman"/>
                <a:cs typeface="Times New Roman"/>
              </a:rPr>
              <a:t> </a:t>
            </a:r>
            <a:r>
              <a:rPr lang="en-US" spc="-5" dirty="0" smtClean="0">
                <a:latin typeface="Times New Roman"/>
                <a:cs typeface="Times New Roman"/>
              </a:rPr>
              <a:t>have</a:t>
            </a:r>
            <a:r>
              <a:rPr lang="en-US" dirty="0" smtClean="0">
                <a:latin typeface="Times New Roman"/>
                <a:cs typeface="Times New Roman"/>
              </a:rPr>
              <a:t> velocity</a:t>
            </a:r>
            <a:r>
              <a:rPr lang="en-US" spc="-10" dirty="0" smtClean="0">
                <a:latin typeface="Times New Roman"/>
                <a:cs typeface="Times New Roman"/>
              </a:rPr>
              <a:t> </a:t>
            </a:r>
            <a:r>
              <a:rPr lang="en-US" dirty="0" smtClean="0">
                <a:latin typeface="Times New Roman"/>
                <a:cs typeface="Times New Roman"/>
              </a:rPr>
              <a:t>along</a:t>
            </a:r>
            <a:r>
              <a:rPr lang="en-US" spc="-15" dirty="0" smtClean="0">
                <a:latin typeface="Times New Roman"/>
                <a:cs typeface="Times New Roman"/>
              </a:rPr>
              <a:t> </a:t>
            </a:r>
            <a:r>
              <a:rPr lang="en-US" dirty="0" smtClean="0">
                <a:latin typeface="Times New Roman"/>
                <a:cs typeface="Times New Roman"/>
              </a:rPr>
              <a:t>the </a:t>
            </a:r>
            <a:r>
              <a:rPr lang="en-US" spc="-5" dirty="0" smtClean="0">
                <a:latin typeface="Times New Roman"/>
                <a:cs typeface="Times New Roman"/>
              </a:rPr>
              <a:t>common</a:t>
            </a:r>
            <a:r>
              <a:rPr lang="en-US" spc="5" dirty="0" smtClean="0">
                <a:latin typeface="Times New Roman"/>
                <a:cs typeface="Times New Roman"/>
              </a:rPr>
              <a:t> </a:t>
            </a:r>
            <a:r>
              <a:rPr lang="en-US" dirty="0" smtClean="0">
                <a:latin typeface="Times New Roman"/>
                <a:cs typeface="Times New Roman"/>
              </a:rPr>
              <a:t>tangent. Because </a:t>
            </a:r>
            <a:r>
              <a:rPr lang="en-US" spc="-260" dirty="0" smtClean="0">
                <a:latin typeface="Times New Roman"/>
                <a:cs typeface="Times New Roman"/>
              </a:rPr>
              <a:t> </a:t>
            </a:r>
            <a:r>
              <a:rPr lang="en-US" dirty="0" smtClean="0">
                <a:latin typeface="Times New Roman"/>
                <a:cs typeface="Times New Roman"/>
              </a:rPr>
              <a:t>there is no</a:t>
            </a:r>
            <a:r>
              <a:rPr lang="en-US" spc="5" dirty="0" smtClean="0">
                <a:latin typeface="Times New Roman"/>
                <a:cs typeface="Times New Roman"/>
              </a:rPr>
              <a:t> </a:t>
            </a:r>
            <a:r>
              <a:rPr lang="en-US" dirty="0" smtClean="0">
                <a:latin typeface="Times New Roman"/>
                <a:cs typeface="Times New Roman"/>
              </a:rPr>
              <a:t>slip, definite</a:t>
            </a:r>
            <a:r>
              <a:rPr lang="en-US" spc="5" dirty="0" smtClean="0">
                <a:latin typeface="Times New Roman"/>
                <a:cs typeface="Times New Roman"/>
              </a:rPr>
              <a:t> </a:t>
            </a:r>
            <a:r>
              <a:rPr lang="en-US" spc="-5" dirty="0" smtClean="0">
                <a:latin typeface="Times New Roman"/>
                <a:cs typeface="Times New Roman"/>
              </a:rPr>
              <a:t>motion</a:t>
            </a:r>
            <a:r>
              <a:rPr lang="en-US" dirty="0" smtClean="0">
                <a:latin typeface="Times New Roman"/>
                <a:cs typeface="Times New Roman"/>
              </a:rPr>
              <a:t> of </a:t>
            </a:r>
            <a:r>
              <a:rPr lang="en-US" spc="-5" dirty="0" smtClean="0">
                <a:latin typeface="Times New Roman"/>
                <a:cs typeface="Times New Roman"/>
              </a:rPr>
              <a:t>gear</a:t>
            </a:r>
            <a:r>
              <a:rPr lang="en-US" spc="5" dirty="0" smtClean="0">
                <a:latin typeface="Times New Roman"/>
                <a:cs typeface="Times New Roman"/>
              </a:rPr>
              <a:t> </a:t>
            </a:r>
            <a:r>
              <a:rPr lang="en-US" dirty="0" smtClean="0">
                <a:latin typeface="Times New Roman"/>
                <a:cs typeface="Times New Roman"/>
              </a:rPr>
              <a:t>1 can</a:t>
            </a:r>
            <a:r>
              <a:rPr lang="en-US" spc="25" dirty="0" smtClean="0">
                <a:latin typeface="Times New Roman"/>
                <a:cs typeface="Times New Roman"/>
              </a:rPr>
              <a:t> </a:t>
            </a:r>
            <a:r>
              <a:rPr lang="en-US" dirty="0" smtClean="0">
                <a:latin typeface="Times New Roman"/>
                <a:cs typeface="Times New Roman"/>
              </a:rPr>
              <a:t>be transmitted</a:t>
            </a:r>
            <a:r>
              <a:rPr lang="en-US" spc="5" dirty="0" smtClean="0">
                <a:latin typeface="Times New Roman"/>
                <a:cs typeface="Times New Roman"/>
              </a:rPr>
              <a:t> </a:t>
            </a:r>
            <a:r>
              <a:rPr lang="en-US" dirty="0" smtClean="0">
                <a:latin typeface="Times New Roman"/>
                <a:cs typeface="Times New Roman"/>
              </a:rPr>
              <a:t>to </a:t>
            </a:r>
            <a:r>
              <a:rPr lang="en-US" spc="-5" dirty="0" smtClean="0">
                <a:latin typeface="Times New Roman"/>
                <a:cs typeface="Times New Roman"/>
              </a:rPr>
              <a:t>gear</a:t>
            </a:r>
            <a:r>
              <a:rPr lang="en-US" dirty="0" smtClean="0">
                <a:latin typeface="Times New Roman"/>
                <a:cs typeface="Times New Roman"/>
              </a:rPr>
              <a:t> 2</a:t>
            </a:r>
            <a:r>
              <a:rPr lang="en-US" spc="5" dirty="0" smtClean="0">
                <a:latin typeface="Times New Roman"/>
                <a:cs typeface="Times New Roman"/>
              </a:rPr>
              <a:t> </a:t>
            </a:r>
            <a:r>
              <a:rPr lang="en-US" dirty="0" smtClean="0">
                <a:latin typeface="Times New Roman"/>
                <a:cs typeface="Times New Roman"/>
              </a:rPr>
              <a:t>or</a:t>
            </a:r>
            <a:r>
              <a:rPr lang="en-US" spc="15" dirty="0" smtClean="0">
                <a:latin typeface="Times New Roman"/>
                <a:cs typeface="Times New Roman"/>
              </a:rPr>
              <a:t> </a:t>
            </a:r>
            <a:r>
              <a:rPr lang="en-US" spc="-5" dirty="0" smtClean="0">
                <a:latin typeface="Times New Roman"/>
                <a:cs typeface="Times New Roman"/>
              </a:rPr>
              <a:t>vice-versa.</a:t>
            </a:r>
            <a:endParaRPr lang="en-US" dirty="0" smtClean="0">
              <a:latin typeface="Times New Roman"/>
              <a:cs typeface="Times New Roman"/>
            </a:endParaRPr>
          </a:p>
          <a:p>
            <a:pPr marL="758825">
              <a:lnSpc>
                <a:spcPct val="100000"/>
              </a:lnSpc>
              <a:spcBef>
                <a:spcPts val="650"/>
              </a:spcBef>
            </a:pPr>
            <a:r>
              <a:rPr lang="en-US" dirty="0" smtClean="0">
                <a:latin typeface="Times New Roman"/>
                <a:cs typeface="Times New Roman"/>
              </a:rPr>
              <a:t>The</a:t>
            </a:r>
            <a:r>
              <a:rPr lang="en-US" spc="-5" dirty="0" smtClean="0">
                <a:latin typeface="Times New Roman"/>
                <a:cs typeface="Times New Roman"/>
              </a:rPr>
              <a:t> </a:t>
            </a:r>
            <a:r>
              <a:rPr lang="en-US" dirty="0" smtClean="0">
                <a:latin typeface="Times New Roman"/>
                <a:cs typeface="Times New Roman"/>
              </a:rPr>
              <a:t>tangential velocity</a:t>
            </a:r>
            <a:r>
              <a:rPr lang="en-US" spc="-15" dirty="0" smtClean="0">
                <a:latin typeface="Times New Roman"/>
                <a:cs typeface="Times New Roman"/>
              </a:rPr>
              <a:t> </a:t>
            </a:r>
            <a:r>
              <a:rPr lang="en-US" dirty="0" smtClean="0">
                <a:latin typeface="Times New Roman"/>
                <a:cs typeface="Times New Roman"/>
              </a:rPr>
              <a:t>‘</a:t>
            </a:r>
            <a:r>
              <a:rPr lang="en-US" i="1" dirty="0" err="1" smtClean="0">
                <a:latin typeface="Times New Roman"/>
                <a:cs typeface="Times New Roman"/>
              </a:rPr>
              <a:t>V</a:t>
            </a:r>
            <a:r>
              <a:rPr lang="en-US" sz="1600" i="1" baseline="-11904" dirty="0" err="1" smtClean="0">
                <a:latin typeface="Times New Roman"/>
                <a:cs typeface="Times New Roman"/>
              </a:rPr>
              <a:t>p</a:t>
            </a:r>
            <a:r>
              <a:rPr lang="en-US" dirty="0" smtClean="0">
                <a:latin typeface="Times New Roman"/>
                <a:cs typeface="Times New Roman"/>
              </a:rPr>
              <a:t>’</a:t>
            </a:r>
            <a:r>
              <a:rPr lang="en-US" spc="-5" dirty="0" smtClean="0">
                <a:latin typeface="Times New Roman"/>
                <a:cs typeface="Times New Roman"/>
              </a:rPr>
              <a:t> </a:t>
            </a:r>
            <a:r>
              <a:rPr lang="en-US" dirty="0" smtClean="0">
                <a:latin typeface="Times New Roman"/>
                <a:cs typeface="Times New Roman"/>
              </a:rPr>
              <a:t>= </a:t>
            </a:r>
            <a:r>
              <a:rPr lang="en-US" spc="-15" dirty="0" smtClean="0">
                <a:latin typeface="Symbol"/>
                <a:cs typeface="Symbol"/>
              </a:rPr>
              <a:t></a:t>
            </a:r>
            <a:r>
              <a:rPr lang="en-US" sz="1600" spc="-22" baseline="-11904" dirty="0" smtClean="0">
                <a:latin typeface="Times New Roman"/>
                <a:cs typeface="Times New Roman"/>
              </a:rPr>
              <a:t>1</a:t>
            </a:r>
            <a:r>
              <a:rPr lang="en-US" sz="1600" spc="142" baseline="-11904" dirty="0" smtClean="0">
                <a:latin typeface="Times New Roman"/>
                <a:cs typeface="Times New Roman"/>
              </a:rPr>
              <a:t> </a:t>
            </a:r>
            <a:r>
              <a:rPr lang="en-US" i="1" spc="-5" dirty="0" smtClean="0">
                <a:latin typeface="Times New Roman"/>
                <a:cs typeface="Times New Roman"/>
              </a:rPr>
              <a:t>r</a:t>
            </a:r>
            <a:r>
              <a:rPr lang="en-US" sz="1600" spc="-7" baseline="-11904" dirty="0" smtClean="0">
                <a:latin typeface="Times New Roman"/>
                <a:cs typeface="Times New Roman"/>
              </a:rPr>
              <a:t>1</a:t>
            </a:r>
            <a:r>
              <a:rPr lang="en-US" sz="1600" spc="150" baseline="-11904" dirty="0" smtClean="0">
                <a:latin typeface="Times New Roman"/>
                <a:cs typeface="Times New Roman"/>
              </a:rPr>
              <a:t> </a:t>
            </a:r>
            <a:r>
              <a:rPr lang="en-US" dirty="0" smtClean="0">
                <a:latin typeface="Times New Roman"/>
                <a:cs typeface="Times New Roman"/>
              </a:rPr>
              <a:t>=</a:t>
            </a:r>
            <a:r>
              <a:rPr lang="en-US" spc="-5" dirty="0" smtClean="0">
                <a:latin typeface="Times New Roman"/>
                <a:cs typeface="Times New Roman"/>
              </a:rPr>
              <a:t> </a:t>
            </a:r>
            <a:r>
              <a:rPr lang="en-US" spc="-15" dirty="0" smtClean="0">
                <a:latin typeface="Symbol"/>
                <a:cs typeface="Symbol"/>
              </a:rPr>
              <a:t></a:t>
            </a:r>
            <a:r>
              <a:rPr lang="en-US" sz="1600" spc="-22" baseline="-11904" dirty="0" smtClean="0">
                <a:latin typeface="Times New Roman"/>
                <a:cs typeface="Times New Roman"/>
              </a:rPr>
              <a:t>2</a:t>
            </a:r>
            <a:r>
              <a:rPr lang="en-US" sz="1600" spc="150" baseline="-11904" dirty="0" smtClean="0">
                <a:latin typeface="Times New Roman"/>
                <a:cs typeface="Times New Roman"/>
              </a:rPr>
              <a:t> </a:t>
            </a:r>
            <a:r>
              <a:rPr lang="en-US" i="1" spc="-5" dirty="0" smtClean="0">
                <a:latin typeface="Times New Roman"/>
                <a:cs typeface="Times New Roman"/>
              </a:rPr>
              <a:t>r</a:t>
            </a:r>
            <a:r>
              <a:rPr lang="en-US" sz="1600" spc="-7" baseline="-11904" dirty="0" smtClean="0">
                <a:latin typeface="Times New Roman"/>
                <a:cs typeface="Times New Roman"/>
              </a:rPr>
              <a:t>2</a:t>
            </a:r>
            <a:endParaRPr lang="en-US" sz="1600" baseline="-11904" dirty="0" smtClean="0">
              <a:latin typeface="Times New Roman"/>
              <a:cs typeface="Times New Roman"/>
            </a:endParaRPr>
          </a:p>
          <a:p>
            <a:pPr marL="38100">
              <a:lnSpc>
                <a:spcPct val="100000"/>
              </a:lnSpc>
              <a:spcBef>
                <a:spcPts val="575"/>
              </a:spcBef>
            </a:pPr>
            <a:r>
              <a:rPr lang="en-US" dirty="0" smtClean="0">
                <a:latin typeface="Times New Roman"/>
                <a:cs typeface="Times New Roman"/>
              </a:rPr>
              <a:t>where</a:t>
            </a:r>
            <a:r>
              <a:rPr lang="en-US" spc="10" dirty="0" smtClean="0">
                <a:latin typeface="Times New Roman"/>
                <a:cs typeface="Times New Roman"/>
              </a:rPr>
              <a:t> </a:t>
            </a:r>
            <a:r>
              <a:rPr lang="en-US" i="1" spc="-5" dirty="0" smtClean="0">
                <a:latin typeface="Times New Roman"/>
                <a:cs typeface="Times New Roman"/>
              </a:rPr>
              <a:t>r</a:t>
            </a:r>
            <a:r>
              <a:rPr lang="en-US" sz="1600" spc="-7" baseline="-11904" dirty="0" smtClean="0">
                <a:latin typeface="Times New Roman"/>
                <a:cs typeface="Times New Roman"/>
              </a:rPr>
              <a:t>1</a:t>
            </a:r>
            <a:r>
              <a:rPr lang="en-US" sz="1600" spc="157" baseline="-11904" dirty="0" smtClean="0">
                <a:latin typeface="Times New Roman"/>
                <a:cs typeface="Times New Roman"/>
              </a:rPr>
              <a:t> </a:t>
            </a:r>
            <a:r>
              <a:rPr lang="en-US" dirty="0" smtClean="0">
                <a:latin typeface="Times New Roman"/>
                <a:cs typeface="Times New Roman"/>
              </a:rPr>
              <a:t>and</a:t>
            </a:r>
            <a:r>
              <a:rPr lang="en-US" spc="5" dirty="0" smtClean="0">
                <a:latin typeface="Times New Roman"/>
                <a:cs typeface="Times New Roman"/>
              </a:rPr>
              <a:t> </a:t>
            </a:r>
            <a:r>
              <a:rPr lang="en-US" i="1" spc="-5" dirty="0" smtClean="0">
                <a:latin typeface="Times New Roman"/>
                <a:cs typeface="Times New Roman"/>
              </a:rPr>
              <a:t>r</a:t>
            </a:r>
            <a:r>
              <a:rPr lang="en-US" sz="1600" spc="-7" baseline="-11904" dirty="0" smtClean="0">
                <a:latin typeface="Times New Roman"/>
                <a:cs typeface="Times New Roman"/>
              </a:rPr>
              <a:t>2</a:t>
            </a:r>
            <a:r>
              <a:rPr lang="en-US" sz="1600" spc="157" baseline="-11904" dirty="0" smtClean="0">
                <a:latin typeface="Times New Roman"/>
                <a:cs typeface="Times New Roman"/>
              </a:rPr>
              <a:t> </a:t>
            </a:r>
            <a:r>
              <a:rPr lang="en-US" dirty="0" smtClean="0">
                <a:latin typeface="Times New Roman"/>
                <a:cs typeface="Times New Roman"/>
              </a:rPr>
              <a:t>are</a:t>
            </a:r>
            <a:r>
              <a:rPr lang="en-US" spc="5" dirty="0" smtClean="0">
                <a:latin typeface="Times New Roman"/>
                <a:cs typeface="Times New Roman"/>
              </a:rPr>
              <a:t> </a:t>
            </a:r>
            <a:r>
              <a:rPr lang="en-US" dirty="0" smtClean="0">
                <a:latin typeface="Times New Roman"/>
                <a:cs typeface="Times New Roman"/>
              </a:rPr>
              <a:t>pitch</a:t>
            </a:r>
            <a:r>
              <a:rPr lang="en-US" spc="5" dirty="0" smtClean="0">
                <a:latin typeface="Times New Roman"/>
                <a:cs typeface="Times New Roman"/>
              </a:rPr>
              <a:t> </a:t>
            </a:r>
            <a:r>
              <a:rPr lang="en-US" dirty="0" smtClean="0">
                <a:latin typeface="Times New Roman"/>
                <a:cs typeface="Times New Roman"/>
              </a:rPr>
              <a:t>circle</a:t>
            </a:r>
            <a:r>
              <a:rPr lang="en-US" spc="5" dirty="0" smtClean="0">
                <a:latin typeface="Times New Roman"/>
                <a:cs typeface="Times New Roman"/>
              </a:rPr>
              <a:t> </a:t>
            </a:r>
            <a:r>
              <a:rPr lang="en-US" dirty="0" smtClean="0">
                <a:latin typeface="Times New Roman"/>
                <a:cs typeface="Times New Roman"/>
              </a:rPr>
              <a:t>radii</a:t>
            </a:r>
            <a:r>
              <a:rPr lang="en-US" spc="10" dirty="0" smtClean="0">
                <a:latin typeface="Times New Roman"/>
                <a:cs typeface="Times New Roman"/>
              </a:rPr>
              <a:t> </a:t>
            </a:r>
            <a:r>
              <a:rPr lang="en-US" dirty="0" smtClean="0">
                <a:latin typeface="Times New Roman"/>
                <a:cs typeface="Times New Roman"/>
              </a:rPr>
              <a:t>of</a:t>
            </a:r>
            <a:r>
              <a:rPr lang="en-US" spc="5" dirty="0" smtClean="0">
                <a:latin typeface="Times New Roman"/>
                <a:cs typeface="Times New Roman"/>
              </a:rPr>
              <a:t> </a:t>
            </a:r>
            <a:r>
              <a:rPr lang="en-US" spc="-5" dirty="0" smtClean="0">
                <a:latin typeface="Times New Roman"/>
                <a:cs typeface="Times New Roman"/>
              </a:rPr>
              <a:t>gears</a:t>
            </a:r>
            <a:r>
              <a:rPr lang="en-US" spc="5" dirty="0" smtClean="0">
                <a:latin typeface="Times New Roman"/>
                <a:cs typeface="Times New Roman"/>
              </a:rPr>
              <a:t> </a:t>
            </a:r>
            <a:r>
              <a:rPr lang="en-US" dirty="0" smtClean="0">
                <a:latin typeface="Times New Roman"/>
                <a:cs typeface="Times New Roman"/>
              </a:rPr>
              <a:t>1</a:t>
            </a:r>
            <a:r>
              <a:rPr lang="en-US" spc="5" dirty="0" smtClean="0">
                <a:latin typeface="Times New Roman"/>
                <a:cs typeface="Times New Roman"/>
              </a:rPr>
              <a:t> </a:t>
            </a:r>
            <a:r>
              <a:rPr lang="en-US" dirty="0" smtClean="0">
                <a:latin typeface="Times New Roman"/>
                <a:cs typeface="Times New Roman"/>
              </a:rPr>
              <a:t>and</a:t>
            </a:r>
            <a:r>
              <a:rPr lang="en-US" spc="5" dirty="0" smtClean="0">
                <a:latin typeface="Times New Roman"/>
                <a:cs typeface="Times New Roman"/>
              </a:rPr>
              <a:t> </a:t>
            </a:r>
            <a:r>
              <a:rPr lang="en-US" dirty="0" smtClean="0">
                <a:latin typeface="Times New Roman"/>
                <a:cs typeface="Times New Roman"/>
              </a:rPr>
              <a:t>2,</a:t>
            </a:r>
            <a:r>
              <a:rPr lang="en-US" spc="5" dirty="0" smtClean="0">
                <a:latin typeface="Times New Roman"/>
                <a:cs typeface="Times New Roman"/>
              </a:rPr>
              <a:t> </a:t>
            </a:r>
            <a:r>
              <a:rPr lang="en-US" spc="-5" dirty="0" smtClean="0">
                <a:latin typeface="Times New Roman"/>
                <a:cs typeface="Times New Roman"/>
              </a:rPr>
              <a:t>respectively.</a:t>
            </a:r>
            <a:endParaRPr lang="en-US" dirty="0">
              <a:latin typeface="Times New Roman"/>
              <a:cs typeface="Times New Roman"/>
            </a:endParaRPr>
          </a:p>
        </p:txBody>
      </p:sp>
      <p:grpSp>
        <p:nvGrpSpPr>
          <p:cNvPr id="3" name="object 31"/>
          <p:cNvGrpSpPr/>
          <p:nvPr/>
        </p:nvGrpSpPr>
        <p:grpSpPr>
          <a:xfrm>
            <a:off x="3200400" y="5257800"/>
            <a:ext cx="1905000" cy="967740"/>
            <a:chOff x="2129789" y="4082414"/>
            <a:chExt cx="1905000" cy="967740"/>
          </a:xfrm>
        </p:grpSpPr>
        <p:sp>
          <p:nvSpPr>
            <p:cNvPr id="4" name="object 32"/>
            <p:cNvSpPr/>
            <p:nvPr/>
          </p:nvSpPr>
          <p:spPr>
            <a:xfrm>
              <a:off x="2129789" y="4176394"/>
              <a:ext cx="1905000" cy="762000"/>
            </a:xfrm>
            <a:custGeom>
              <a:avLst/>
              <a:gdLst/>
              <a:ahLst/>
              <a:cxnLst/>
              <a:rect l="l" t="t" r="r" b="b"/>
              <a:pathLst>
                <a:path w="1905000" h="762000">
                  <a:moveTo>
                    <a:pt x="552450" y="0"/>
                  </a:moveTo>
                  <a:lnTo>
                    <a:pt x="504654" y="2968"/>
                  </a:lnTo>
                  <a:lnTo>
                    <a:pt x="458631" y="11634"/>
                  </a:lnTo>
                  <a:lnTo>
                    <a:pt x="414738" y="25643"/>
                  </a:lnTo>
                  <a:lnTo>
                    <a:pt x="373331" y="44636"/>
                  </a:lnTo>
                  <a:lnTo>
                    <a:pt x="334768" y="68257"/>
                  </a:lnTo>
                  <a:lnTo>
                    <a:pt x="299405" y="96149"/>
                  </a:lnTo>
                  <a:lnTo>
                    <a:pt x="267599" y="127955"/>
                  </a:lnTo>
                  <a:lnTo>
                    <a:pt x="239707" y="163318"/>
                  </a:lnTo>
                  <a:lnTo>
                    <a:pt x="216086" y="201881"/>
                  </a:lnTo>
                  <a:lnTo>
                    <a:pt x="197093" y="243288"/>
                  </a:lnTo>
                  <a:lnTo>
                    <a:pt x="183084" y="287181"/>
                  </a:lnTo>
                  <a:lnTo>
                    <a:pt x="174418" y="333204"/>
                  </a:lnTo>
                  <a:lnTo>
                    <a:pt x="171450" y="381000"/>
                  </a:lnTo>
                  <a:lnTo>
                    <a:pt x="174418" y="428795"/>
                  </a:lnTo>
                  <a:lnTo>
                    <a:pt x="183084" y="474818"/>
                  </a:lnTo>
                  <a:lnTo>
                    <a:pt x="197093" y="518711"/>
                  </a:lnTo>
                  <a:lnTo>
                    <a:pt x="216086" y="560118"/>
                  </a:lnTo>
                  <a:lnTo>
                    <a:pt x="239707" y="598681"/>
                  </a:lnTo>
                  <a:lnTo>
                    <a:pt x="267599" y="634044"/>
                  </a:lnTo>
                  <a:lnTo>
                    <a:pt x="299405" y="665850"/>
                  </a:lnTo>
                  <a:lnTo>
                    <a:pt x="334768" y="693742"/>
                  </a:lnTo>
                  <a:lnTo>
                    <a:pt x="373331" y="717363"/>
                  </a:lnTo>
                  <a:lnTo>
                    <a:pt x="414738" y="736356"/>
                  </a:lnTo>
                  <a:lnTo>
                    <a:pt x="458631" y="750365"/>
                  </a:lnTo>
                  <a:lnTo>
                    <a:pt x="504654" y="759031"/>
                  </a:lnTo>
                  <a:lnTo>
                    <a:pt x="552450" y="762000"/>
                  </a:lnTo>
                  <a:lnTo>
                    <a:pt x="600245" y="759031"/>
                  </a:lnTo>
                  <a:lnTo>
                    <a:pt x="646268" y="750365"/>
                  </a:lnTo>
                  <a:lnTo>
                    <a:pt x="690161" y="736356"/>
                  </a:lnTo>
                  <a:lnTo>
                    <a:pt x="731568" y="717363"/>
                  </a:lnTo>
                  <a:lnTo>
                    <a:pt x="770131" y="693742"/>
                  </a:lnTo>
                  <a:lnTo>
                    <a:pt x="805494" y="665850"/>
                  </a:lnTo>
                  <a:lnTo>
                    <a:pt x="837300" y="634044"/>
                  </a:lnTo>
                  <a:lnTo>
                    <a:pt x="865192" y="598681"/>
                  </a:lnTo>
                  <a:lnTo>
                    <a:pt x="888813" y="560118"/>
                  </a:lnTo>
                  <a:lnTo>
                    <a:pt x="907806" y="518711"/>
                  </a:lnTo>
                  <a:lnTo>
                    <a:pt x="921815" y="474818"/>
                  </a:lnTo>
                  <a:lnTo>
                    <a:pt x="930481" y="428795"/>
                  </a:lnTo>
                  <a:lnTo>
                    <a:pt x="933450" y="381000"/>
                  </a:lnTo>
                  <a:lnTo>
                    <a:pt x="930481" y="333204"/>
                  </a:lnTo>
                  <a:lnTo>
                    <a:pt x="921815" y="287181"/>
                  </a:lnTo>
                  <a:lnTo>
                    <a:pt x="907806" y="243288"/>
                  </a:lnTo>
                  <a:lnTo>
                    <a:pt x="888813" y="201881"/>
                  </a:lnTo>
                  <a:lnTo>
                    <a:pt x="865192" y="163318"/>
                  </a:lnTo>
                  <a:lnTo>
                    <a:pt x="837300" y="127955"/>
                  </a:lnTo>
                  <a:lnTo>
                    <a:pt x="805494" y="96149"/>
                  </a:lnTo>
                  <a:lnTo>
                    <a:pt x="770131" y="68257"/>
                  </a:lnTo>
                  <a:lnTo>
                    <a:pt x="731568" y="44636"/>
                  </a:lnTo>
                  <a:lnTo>
                    <a:pt x="690161" y="25643"/>
                  </a:lnTo>
                  <a:lnTo>
                    <a:pt x="646268" y="11634"/>
                  </a:lnTo>
                  <a:lnTo>
                    <a:pt x="600245" y="2968"/>
                  </a:lnTo>
                  <a:lnTo>
                    <a:pt x="552450" y="0"/>
                  </a:lnTo>
                  <a:close/>
                </a:path>
                <a:path w="1905000" h="762000">
                  <a:moveTo>
                    <a:pt x="1223010" y="93345"/>
                  </a:moveTo>
                  <a:lnTo>
                    <a:pt x="1176648" y="97083"/>
                  </a:lnTo>
                  <a:lnTo>
                    <a:pt x="1132673" y="107908"/>
                  </a:lnTo>
                  <a:lnTo>
                    <a:pt x="1091671" y="125231"/>
                  </a:lnTo>
                  <a:lnTo>
                    <a:pt x="1054230" y="148465"/>
                  </a:lnTo>
                  <a:lnTo>
                    <a:pt x="1020937" y="177022"/>
                  </a:lnTo>
                  <a:lnTo>
                    <a:pt x="992380" y="210315"/>
                  </a:lnTo>
                  <a:lnTo>
                    <a:pt x="969146" y="247756"/>
                  </a:lnTo>
                  <a:lnTo>
                    <a:pt x="951823" y="288758"/>
                  </a:lnTo>
                  <a:lnTo>
                    <a:pt x="940998" y="332733"/>
                  </a:lnTo>
                  <a:lnTo>
                    <a:pt x="937260" y="379095"/>
                  </a:lnTo>
                  <a:lnTo>
                    <a:pt x="940998" y="425456"/>
                  </a:lnTo>
                  <a:lnTo>
                    <a:pt x="951823" y="469431"/>
                  </a:lnTo>
                  <a:lnTo>
                    <a:pt x="969146" y="510433"/>
                  </a:lnTo>
                  <a:lnTo>
                    <a:pt x="992380" y="547874"/>
                  </a:lnTo>
                  <a:lnTo>
                    <a:pt x="1020937" y="581167"/>
                  </a:lnTo>
                  <a:lnTo>
                    <a:pt x="1054230" y="609724"/>
                  </a:lnTo>
                  <a:lnTo>
                    <a:pt x="1091671" y="632958"/>
                  </a:lnTo>
                  <a:lnTo>
                    <a:pt x="1132673" y="650281"/>
                  </a:lnTo>
                  <a:lnTo>
                    <a:pt x="1176648" y="661106"/>
                  </a:lnTo>
                  <a:lnTo>
                    <a:pt x="1223010" y="664845"/>
                  </a:lnTo>
                  <a:lnTo>
                    <a:pt x="1269371" y="661106"/>
                  </a:lnTo>
                  <a:lnTo>
                    <a:pt x="1313346" y="650281"/>
                  </a:lnTo>
                  <a:lnTo>
                    <a:pt x="1354348" y="632958"/>
                  </a:lnTo>
                  <a:lnTo>
                    <a:pt x="1391789" y="609724"/>
                  </a:lnTo>
                  <a:lnTo>
                    <a:pt x="1425082" y="581167"/>
                  </a:lnTo>
                  <a:lnTo>
                    <a:pt x="1453639" y="547874"/>
                  </a:lnTo>
                  <a:lnTo>
                    <a:pt x="1476873" y="510433"/>
                  </a:lnTo>
                  <a:lnTo>
                    <a:pt x="1494196" y="469431"/>
                  </a:lnTo>
                  <a:lnTo>
                    <a:pt x="1505021" y="425456"/>
                  </a:lnTo>
                  <a:lnTo>
                    <a:pt x="1508760" y="379095"/>
                  </a:lnTo>
                  <a:lnTo>
                    <a:pt x="1505021" y="332733"/>
                  </a:lnTo>
                  <a:lnTo>
                    <a:pt x="1494196" y="288758"/>
                  </a:lnTo>
                  <a:lnTo>
                    <a:pt x="1476873" y="247756"/>
                  </a:lnTo>
                  <a:lnTo>
                    <a:pt x="1453639" y="210315"/>
                  </a:lnTo>
                  <a:lnTo>
                    <a:pt x="1425082" y="177022"/>
                  </a:lnTo>
                  <a:lnTo>
                    <a:pt x="1391789" y="148465"/>
                  </a:lnTo>
                  <a:lnTo>
                    <a:pt x="1354348" y="125231"/>
                  </a:lnTo>
                  <a:lnTo>
                    <a:pt x="1313346" y="107908"/>
                  </a:lnTo>
                  <a:lnTo>
                    <a:pt x="1269371" y="97083"/>
                  </a:lnTo>
                  <a:lnTo>
                    <a:pt x="1223010" y="93345"/>
                  </a:lnTo>
                  <a:close/>
                </a:path>
                <a:path w="1905000" h="762000">
                  <a:moveTo>
                    <a:pt x="0" y="379095"/>
                  </a:moveTo>
                  <a:lnTo>
                    <a:pt x="1905000" y="379095"/>
                  </a:lnTo>
                </a:path>
              </a:pathLst>
            </a:custGeom>
            <a:ln w="9525">
              <a:solidFill>
                <a:srgbClr val="000000"/>
              </a:solidFill>
            </a:ln>
          </p:spPr>
          <p:txBody>
            <a:bodyPr wrap="square" lIns="0" tIns="0" rIns="0" bIns="0" rtlCol="0"/>
            <a:lstStyle/>
            <a:p>
              <a:endParaRPr/>
            </a:p>
          </p:txBody>
        </p:sp>
        <p:sp>
          <p:nvSpPr>
            <p:cNvPr id="5" name="object 33"/>
            <p:cNvSpPr/>
            <p:nvPr/>
          </p:nvSpPr>
          <p:spPr>
            <a:xfrm>
              <a:off x="2691764" y="4082414"/>
              <a:ext cx="0" cy="967740"/>
            </a:xfrm>
            <a:custGeom>
              <a:avLst/>
              <a:gdLst/>
              <a:ahLst/>
              <a:cxnLst/>
              <a:rect l="l" t="t" r="r" b="b"/>
              <a:pathLst>
                <a:path h="967739">
                  <a:moveTo>
                    <a:pt x="0" y="0"/>
                  </a:moveTo>
                  <a:lnTo>
                    <a:pt x="0" y="967740"/>
                  </a:lnTo>
                </a:path>
              </a:pathLst>
            </a:custGeom>
            <a:ln w="9525">
              <a:solidFill>
                <a:srgbClr val="000000"/>
              </a:solidFill>
              <a:prstDash val="sysDashDot"/>
            </a:ln>
          </p:spPr>
          <p:txBody>
            <a:bodyPr wrap="square" lIns="0" tIns="0" rIns="0" bIns="0" rtlCol="0"/>
            <a:lstStyle/>
            <a:p>
              <a:endParaRPr/>
            </a:p>
          </p:txBody>
        </p:sp>
        <p:pic>
          <p:nvPicPr>
            <p:cNvPr id="6" name="object 34"/>
            <p:cNvPicPr/>
            <p:nvPr/>
          </p:nvPicPr>
          <p:blipFill>
            <a:blip r:embed="rId2" cstate="print"/>
            <a:stretch>
              <a:fillRect/>
            </a:stretch>
          </p:blipFill>
          <p:spPr>
            <a:xfrm>
              <a:off x="2595562" y="4495482"/>
              <a:ext cx="174942" cy="183514"/>
            </a:xfrm>
            <a:prstGeom prst="rect">
              <a:avLst/>
            </a:prstGeom>
          </p:spPr>
        </p:pic>
        <p:pic>
          <p:nvPicPr>
            <p:cNvPr id="7" name="object 35"/>
            <p:cNvPicPr/>
            <p:nvPr/>
          </p:nvPicPr>
          <p:blipFill>
            <a:blip r:embed="rId3" cstate="print"/>
            <a:stretch>
              <a:fillRect/>
            </a:stretch>
          </p:blipFill>
          <p:spPr>
            <a:xfrm>
              <a:off x="3260407" y="4497387"/>
              <a:ext cx="174942" cy="183514"/>
            </a:xfrm>
            <a:prstGeom prst="rect">
              <a:avLst/>
            </a:prstGeom>
          </p:spPr>
        </p:pic>
        <p:sp>
          <p:nvSpPr>
            <p:cNvPr id="8" name="object 36"/>
            <p:cNvSpPr/>
            <p:nvPr/>
          </p:nvSpPr>
          <p:spPr>
            <a:xfrm>
              <a:off x="3352164" y="4082414"/>
              <a:ext cx="0" cy="904240"/>
            </a:xfrm>
            <a:custGeom>
              <a:avLst/>
              <a:gdLst/>
              <a:ahLst/>
              <a:cxnLst/>
              <a:rect l="l" t="t" r="r" b="b"/>
              <a:pathLst>
                <a:path h="904239">
                  <a:moveTo>
                    <a:pt x="0" y="0"/>
                  </a:moveTo>
                  <a:lnTo>
                    <a:pt x="0" y="904240"/>
                  </a:lnTo>
                </a:path>
              </a:pathLst>
            </a:custGeom>
            <a:ln w="9525">
              <a:solidFill>
                <a:srgbClr val="000000"/>
              </a:solidFill>
              <a:prstDash val="sysDashDot"/>
            </a:ln>
          </p:spPr>
          <p:txBody>
            <a:bodyPr wrap="square" lIns="0" tIns="0" rIns="0" bIns="0" rtlCol="0"/>
            <a:lstStyle/>
            <a:p>
              <a:endParaRPr/>
            </a:p>
          </p:txBody>
        </p:sp>
        <p:sp>
          <p:nvSpPr>
            <p:cNvPr id="9" name="object 37"/>
            <p:cNvSpPr/>
            <p:nvPr/>
          </p:nvSpPr>
          <p:spPr>
            <a:xfrm>
              <a:off x="3034664" y="4123689"/>
              <a:ext cx="50800" cy="425450"/>
            </a:xfrm>
            <a:custGeom>
              <a:avLst/>
              <a:gdLst/>
              <a:ahLst/>
              <a:cxnLst/>
              <a:rect l="l" t="t" r="r" b="b"/>
              <a:pathLst>
                <a:path w="50800" h="425450">
                  <a:moveTo>
                    <a:pt x="28956" y="31750"/>
                  </a:moveTo>
                  <a:lnTo>
                    <a:pt x="21843" y="31750"/>
                  </a:lnTo>
                  <a:lnTo>
                    <a:pt x="19050" y="34544"/>
                  </a:lnTo>
                  <a:lnTo>
                    <a:pt x="19050" y="422656"/>
                  </a:lnTo>
                  <a:lnTo>
                    <a:pt x="21843" y="425450"/>
                  </a:lnTo>
                  <a:lnTo>
                    <a:pt x="28956" y="425450"/>
                  </a:lnTo>
                  <a:lnTo>
                    <a:pt x="31750" y="422656"/>
                  </a:lnTo>
                  <a:lnTo>
                    <a:pt x="31750" y="34544"/>
                  </a:lnTo>
                  <a:lnTo>
                    <a:pt x="28956" y="31750"/>
                  </a:lnTo>
                  <a:close/>
                </a:path>
                <a:path w="50800" h="425450">
                  <a:moveTo>
                    <a:pt x="25400" y="0"/>
                  </a:moveTo>
                  <a:lnTo>
                    <a:pt x="0" y="50800"/>
                  </a:lnTo>
                  <a:lnTo>
                    <a:pt x="19050" y="50800"/>
                  </a:lnTo>
                  <a:lnTo>
                    <a:pt x="19050" y="34544"/>
                  </a:lnTo>
                  <a:lnTo>
                    <a:pt x="21843" y="31750"/>
                  </a:lnTo>
                  <a:lnTo>
                    <a:pt x="41275" y="31750"/>
                  </a:lnTo>
                  <a:lnTo>
                    <a:pt x="25400" y="0"/>
                  </a:lnTo>
                  <a:close/>
                </a:path>
                <a:path w="50800" h="425450">
                  <a:moveTo>
                    <a:pt x="41275" y="31750"/>
                  </a:moveTo>
                  <a:lnTo>
                    <a:pt x="28956" y="31750"/>
                  </a:lnTo>
                  <a:lnTo>
                    <a:pt x="31750" y="34544"/>
                  </a:lnTo>
                  <a:lnTo>
                    <a:pt x="31750" y="50800"/>
                  </a:lnTo>
                  <a:lnTo>
                    <a:pt x="50800" y="50800"/>
                  </a:lnTo>
                  <a:lnTo>
                    <a:pt x="41275" y="31750"/>
                  </a:lnTo>
                  <a:close/>
                </a:path>
              </a:pathLst>
            </a:custGeom>
            <a:solidFill>
              <a:srgbClr val="000000"/>
            </a:solidFill>
          </p:spPr>
          <p:txBody>
            <a:bodyPr wrap="square" lIns="0" tIns="0" rIns="0" bIns="0" rtlCol="0"/>
            <a:lstStyle/>
            <a:p>
              <a:endParaRPr/>
            </a:p>
          </p:txBody>
        </p:sp>
        <p:pic>
          <p:nvPicPr>
            <p:cNvPr id="10" name="object 38"/>
            <p:cNvPicPr/>
            <p:nvPr/>
          </p:nvPicPr>
          <p:blipFill>
            <a:blip r:embed="rId4" cstate="print"/>
            <a:stretch>
              <a:fillRect/>
            </a:stretch>
          </p:blipFill>
          <p:spPr>
            <a:xfrm>
              <a:off x="2686557" y="4613274"/>
              <a:ext cx="190754" cy="152653"/>
            </a:xfrm>
            <a:prstGeom prst="rect">
              <a:avLst/>
            </a:prstGeom>
          </p:spPr>
        </p:pic>
        <p:pic>
          <p:nvPicPr>
            <p:cNvPr id="11" name="object 39"/>
            <p:cNvPicPr/>
            <p:nvPr/>
          </p:nvPicPr>
          <p:blipFill>
            <a:blip r:embed="rId5" cstate="print"/>
            <a:stretch>
              <a:fillRect/>
            </a:stretch>
          </p:blipFill>
          <p:spPr>
            <a:xfrm>
              <a:off x="3126866" y="4593589"/>
              <a:ext cx="136652" cy="133476"/>
            </a:xfrm>
            <a:prstGeom prst="rect">
              <a:avLst/>
            </a:prstGeom>
          </p:spPr>
        </p:pic>
      </p:grpSp>
      <p:sp>
        <p:nvSpPr>
          <p:cNvPr id="12" name="Rectangle 11"/>
          <p:cNvSpPr/>
          <p:nvPr/>
        </p:nvSpPr>
        <p:spPr>
          <a:xfrm>
            <a:off x="3924867" y="6198990"/>
            <a:ext cx="1294265" cy="369332"/>
          </a:xfrm>
          <a:prstGeom prst="rect">
            <a:avLst/>
          </a:prstGeom>
        </p:spPr>
        <p:txBody>
          <a:bodyPr wrap="square">
            <a:spAutoFit/>
          </a:bodyPr>
          <a:lstStyle/>
          <a:p>
            <a:pPr marL="12700">
              <a:lnSpc>
                <a:spcPct val="100000"/>
              </a:lnSpc>
              <a:spcBef>
                <a:spcPts val="100"/>
              </a:spcBef>
            </a:pPr>
            <a:r>
              <a:rPr lang="en-US" b="1" spc="-5" dirty="0" smtClean="0">
                <a:latin typeface="Times New Roman"/>
                <a:cs typeface="Times New Roman"/>
              </a:rPr>
              <a:t>Gear</a:t>
            </a:r>
            <a:r>
              <a:rPr lang="en-US" b="1" spc="-20" dirty="0" smtClean="0">
                <a:latin typeface="Times New Roman"/>
                <a:cs typeface="Times New Roman"/>
              </a:rPr>
              <a:t> </a:t>
            </a:r>
            <a:r>
              <a:rPr lang="en-US" b="1" spc="-5" dirty="0" smtClean="0">
                <a:latin typeface="Times New Roman"/>
                <a:cs typeface="Times New Roman"/>
              </a:rPr>
              <a:t>Drive</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1600200" y="1066800"/>
            <a:ext cx="5410199" cy="46482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5).jpg"/>
          <p:cNvPicPr>
            <a:picLocks noChangeAspect="1"/>
          </p:cNvPicPr>
          <p:nvPr/>
        </p:nvPicPr>
        <p:blipFill>
          <a:blip r:embed="rId2"/>
          <a:stretch>
            <a:fillRect/>
          </a:stretch>
        </p:blipFill>
        <p:spPr>
          <a:xfrm>
            <a:off x="838200" y="1143000"/>
            <a:ext cx="7239000" cy="52578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924800" cy="4108817"/>
          </a:xfrm>
          <a:prstGeom prst="rect">
            <a:avLst/>
          </a:prstGeom>
        </p:spPr>
        <p:txBody>
          <a:bodyPr wrap="square">
            <a:spAutoFit/>
          </a:bodyPr>
          <a:lstStyle/>
          <a:p>
            <a:pPr fontAlgn="base"/>
            <a:r>
              <a:rPr lang="en-US" b="1" dirty="0" smtClean="0"/>
              <a:t>Pressure recording</a:t>
            </a:r>
          </a:p>
          <a:p>
            <a:pPr fontAlgn="base">
              <a:lnSpc>
                <a:spcPct val="150000"/>
              </a:lnSpc>
            </a:pPr>
            <a:r>
              <a:rPr lang="en-US" dirty="0" smtClean="0"/>
              <a:t>Ideal ambient conditions require reliable control. In a variety of conditions, the instruments help to measure and document pressure, temperature and other characteristics, such as humidity. The appropriate </a:t>
            </a:r>
            <a:r>
              <a:rPr lang="en-US" b="1" dirty="0" smtClean="0"/>
              <a:t>pressure data loggers</a:t>
            </a:r>
            <a:r>
              <a:rPr lang="en-US" dirty="0" smtClean="0"/>
              <a:t> have the relevant sensors and some of them are equipped for additional temperature and humidity probes. In terms of recording, some instruments have an integrated data monitoring system, while others can be connected to a PC to enable data collection. </a:t>
            </a:r>
            <a:r>
              <a:rPr lang="en-US" dirty="0" err="1" smtClean="0"/>
              <a:t>WiFi</a:t>
            </a:r>
            <a:r>
              <a:rPr lang="en-US" dirty="0" smtClean="0"/>
              <a:t> data loggers or models with a cable connection come into consideration here. The appropriate software for data readout on the computer is available in three versions and is easy to download.</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ng"/>
          <p:cNvPicPr>
            <a:picLocks noChangeAspect="1"/>
          </p:cNvPicPr>
          <p:nvPr/>
        </p:nvPicPr>
        <p:blipFill>
          <a:blip r:embed="rId2"/>
          <a:stretch>
            <a:fillRect/>
          </a:stretch>
        </p:blipFill>
        <p:spPr>
          <a:xfrm>
            <a:off x="609600" y="914400"/>
            <a:ext cx="7543800" cy="5410200"/>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matic-diagram-of-the-Pressure-measurement-unit.png"/>
          <p:cNvPicPr>
            <a:picLocks noChangeAspect="1"/>
          </p:cNvPicPr>
          <p:nvPr/>
        </p:nvPicPr>
        <p:blipFill>
          <a:blip r:embed="rId2"/>
          <a:stretch>
            <a:fillRect/>
          </a:stretch>
        </p:blipFill>
        <p:spPr>
          <a:xfrm>
            <a:off x="1752600" y="1447800"/>
            <a:ext cx="5486400" cy="4333875"/>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suring-temperature-converting-temperature_01031522_00005700_169785.jpg"/>
          <p:cNvPicPr>
            <a:picLocks noChangeAspect="1"/>
          </p:cNvPicPr>
          <p:nvPr/>
        </p:nvPicPr>
        <p:blipFill>
          <a:blip r:embed="rId2"/>
          <a:stretch>
            <a:fillRect/>
          </a:stretch>
        </p:blipFill>
        <p:spPr>
          <a:xfrm>
            <a:off x="304800" y="857250"/>
            <a:ext cx="8610600" cy="51435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641</TotalTime>
  <Words>9467</Words>
  <Application>Microsoft Office PowerPoint</Application>
  <PresentationFormat>On-screen Show (4:3)</PresentationFormat>
  <Paragraphs>441</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Flow</vt:lpstr>
      <vt:lpstr>Slide 1</vt:lpstr>
      <vt:lpstr> UNIT-1 Thermodynamics can be defined as the study of energy, energy transformations and its relation to matter. The analysis of thermal systems is achieved through the application of the governing conservation equations, namely Conservation of Mass, Conservation of Energy (1st law of thermodynamics), the 2nd law of thermodynamics and the property relations. Energy can be viewed as the ability to cause changes.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Mechanical Engineering</dc:title>
  <dc:creator>chem</dc:creator>
  <cp:lastModifiedBy>ON 3</cp:lastModifiedBy>
  <cp:revision>53</cp:revision>
  <dcterms:created xsi:type="dcterms:W3CDTF">2021-08-27T05:20:34Z</dcterms:created>
  <dcterms:modified xsi:type="dcterms:W3CDTF">2021-09-01T07:04:27Z</dcterms:modified>
</cp:coreProperties>
</file>